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4" r:id="rId7"/>
    <p:sldId id="265" r:id="rId8"/>
    <p:sldId id="266" r:id="rId9"/>
    <p:sldId id="267" r:id="rId10"/>
    <p:sldId id="268" r:id="rId11"/>
    <p:sldId id="269" r:id="rId12"/>
    <p:sldId id="273" r:id="rId13"/>
    <p:sldId id="270" r:id="rId14"/>
    <p:sldId id="274" r:id="rId15"/>
    <p:sldId id="272" r:id="rId16"/>
    <p:sldId id="275" r:id="rId17"/>
    <p:sldId id="276" r:id="rId18"/>
    <p:sldId id="277" r:id="rId19"/>
    <p:sldId id="278" r:id="rId20"/>
    <p:sldId id="279"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D58531E-8895-4EAE-985C-A1B84F327154}"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5C506-98D7-49A7-AABC-2746E8B2CB6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8531E-8895-4EAE-985C-A1B84F327154}"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5C506-98D7-49A7-AABC-2746E8B2CB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8531E-8895-4EAE-985C-A1B84F327154}" type="datetimeFigureOut">
              <a:rPr lang="en-US" smtClean="0"/>
              <a:pPr/>
              <a:t>5/2/2013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605C506-98D7-49A7-AABC-2746E8B2CB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58531E-8895-4EAE-985C-A1B84F327154}"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5C506-98D7-49A7-AABC-2746E8B2CB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D58531E-8895-4EAE-985C-A1B84F327154}"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5C506-98D7-49A7-AABC-2746E8B2CB6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D58531E-8895-4EAE-985C-A1B84F327154}" type="datetimeFigureOut">
              <a:rPr lang="en-US" smtClean="0"/>
              <a:pPr/>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5C506-98D7-49A7-AABC-2746E8B2CB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D58531E-8895-4EAE-985C-A1B84F327154}" type="datetimeFigureOut">
              <a:rPr lang="en-US" smtClean="0"/>
              <a:pPr/>
              <a:t>5/2/2013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5C506-98D7-49A7-AABC-2746E8B2CB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58531E-8895-4EAE-985C-A1B84F327154}" type="datetimeFigureOut">
              <a:rPr lang="en-US" smtClean="0"/>
              <a:pPr/>
              <a:t>5/2/2013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5C506-98D7-49A7-AABC-2746E8B2CB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58531E-8895-4EAE-985C-A1B84F327154}" type="datetimeFigureOut">
              <a:rPr lang="en-US" smtClean="0"/>
              <a:pPr/>
              <a:t>5/2/2013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5C506-98D7-49A7-AABC-2746E8B2CB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D58531E-8895-4EAE-985C-A1B84F327154}" type="datetimeFigureOut">
              <a:rPr lang="en-US" smtClean="0"/>
              <a:pPr/>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5C506-98D7-49A7-AABC-2746E8B2CB6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D58531E-8895-4EAE-985C-A1B84F327154}" type="datetimeFigureOut">
              <a:rPr lang="en-US" smtClean="0"/>
              <a:pPr/>
              <a:t>5/2/2013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0605C506-98D7-49A7-AABC-2746E8B2CB6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D58531E-8895-4EAE-985C-A1B84F327154}" type="datetimeFigureOut">
              <a:rPr lang="en-US" smtClean="0"/>
              <a:pPr/>
              <a:t>5/2/2013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0605C506-98D7-49A7-AABC-2746E8B2CB6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youtube.com/watch?v=6muw6pqzk_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youtube.com/watch?v=6muw6pqzk_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352800"/>
            <a:ext cx="8077200" cy="1673352"/>
          </a:xfrm>
        </p:spPr>
        <p:txBody>
          <a:bodyPr>
            <a:normAutofit/>
          </a:bodyPr>
          <a:lstStyle/>
          <a:p>
            <a:r>
              <a:rPr lang="en-US" dirty="0" smtClean="0">
                <a:solidFill>
                  <a:schemeClr val="tx2"/>
                </a:solidFill>
              </a:rPr>
              <a:t>Final Project:</a:t>
            </a:r>
            <a:br>
              <a:rPr lang="en-US" dirty="0" smtClean="0">
                <a:solidFill>
                  <a:schemeClr val="tx2"/>
                </a:solidFill>
              </a:rPr>
            </a:br>
            <a:r>
              <a:rPr lang="en-US" dirty="0" smtClean="0">
                <a:solidFill>
                  <a:schemeClr val="tx2"/>
                </a:solidFill>
              </a:rPr>
              <a:t>Similar Triangles and Models</a:t>
            </a:r>
            <a:endParaRPr lang="en-US" dirty="0">
              <a:solidFill>
                <a:schemeClr val="tx2"/>
              </a:solidFill>
            </a:endParaRPr>
          </a:p>
        </p:txBody>
      </p:sp>
      <p:sp>
        <p:nvSpPr>
          <p:cNvPr id="3" name="Subtitle 2"/>
          <p:cNvSpPr>
            <a:spLocks noGrp="1"/>
          </p:cNvSpPr>
          <p:nvPr>
            <p:ph type="subTitle" idx="1"/>
          </p:nvPr>
        </p:nvSpPr>
        <p:spPr>
          <a:xfrm>
            <a:off x="685800" y="5257800"/>
            <a:ext cx="4648200" cy="890016"/>
          </a:xfrm>
        </p:spPr>
        <p:txBody>
          <a:bodyPr>
            <a:normAutofit/>
          </a:bodyPr>
          <a:lstStyle/>
          <a:p>
            <a:r>
              <a:rPr lang="en-US" sz="2400" dirty="0" smtClean="0">
                <a:solidFill>
                  <a:schemeClr val="bg2">
                    <a:lumMod val="60000"/>
                    <a:lumOff val="40000"/>
                  </a:schemeClr>
                </a:solidFill>
              </a:rPr>
              <a:t>By: Clarisa Rosario</a:t>
            </a:r>
            <a:endParaRPr lang="en-US" sz="2400" dirty="0">
              <a:solidFill>
                <a:schemeClr val="bg2">
                  <a:lumMod val="60000"/>
                  <a:lumOff val="40000"/>
                </a:schemeClr>
              </a:solidFill>
            </a:endParaRPr>
          </a:p>
          <a:p>
            <a:r>
              <a:rPr lang="en-US" sz="2400" dirty="0" smtClean="0">
                <a:solidFill>
                  <a:schemeClr val="bg2">
                    <a:lumMod val="60000"/>
                    <a:lumOff val="40000"/>
                  </a:schemeClr>
                </a:solidFill>
              </a:rPr>
              <a:t>MTH 4040 Coordinating Seminar</a:t>
            </a:r>
            <a:endParaRPr lang="en-US" sz="2400" dirty="0">
              <a:solidFill>
                <a:schemeClr val="bg2">
                  <a:lumMod val="60000"/>
                  <a:lumOff val="40000"/>
                </a:schemeClr>
              </a:solidFill>
            </a:endParaRPr>
          </a:p>
        </p:txBody>
      </p:sp>
      <p:pic>
        <p:nvPicPr>
          <p:cNvPr id="5" name="Picture 4" descr="Blue Hornets Plane Picture.jpg"/>
          <p:cNvPicPr/>
          <p:nvPr/>
        </p:nvPicPr>
        <p:blipFill>
          <a:blip r:embed="rId2" cstate="print"/>
          <a:stretch>
            <a:fillRect/>
          </a:stretch>
        </p:blipFill>
        <p:spPr>
          <a:xfrm rot="718923">
            <a:off x="4095514" y="778768"/>
            <a:ext cx="4752975" cy="1781175"/>
          </a:xfrm>
          <a:prstGeom prst="rect">
            <a:avLst/>
          </a:prstGeom>
        </p:spPr>
      </p:pic>
    </p:spTree>
    <p:extLst>
      <p:ext uri="{BB962C8B-B14F-4D97-AF65-F5344CB8AC3E}">
        <p14:creationId xmlns:p14="http://schemas.microsoft.com/office/powerpoint/2010/main" val="1465514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 (con’d)</a:t>
            </a:r>
            <a:endParaRPr lang="en-US" dirty="0"/>
          </a:p>
        </p:txBody>
      </p:sp>
      <p:sp>
        <p:nvSpPr>
          <p:cNvPr id="3" name="Content Placeholder 2"/>
          <p:cNvSpPr>
            <a:spLocks noGrp="1"/>
          </p:cNvSpPr>
          <p:nvPr>
            <p:ph idx="1"/>
          </p:nvPr>
        </p:nvSpPr>
        <p:spPr>
          <a:xfrm>
            <a:off x="762000" y="1600200"/>
            <a:ext cx="7543800" cy="739409"/>
          </a:xfrm>
        </p:spPr>
        <p:txBody>
          <a:bodyPr>
            <a:normAutofit fontScale="70000" lnSpcReduction="20000"/>
          </a:bodyPr>
          <a:lstStyle/>
          <a:p>
            <a:pPr fontAlgn="t">
              <a:buNone/>
            </a:pPr>
            <a:r>
              <a:rPr lang="en-US" dirty="0" smtClean="0">
                <a:latin typeface="Times New Roman" pitchFamily="18" charset="0"/>
                <a:cs typeface="Times New Roman" pitchFamily="18" charset="0"/>
              </a:rPr>
              <a:t>I will ask students to answer these questions in their handouts</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90097353"/>
              </p:ext>
            </p:extLst>
          </p:nvPr>
        </p:nvGraphicFramePr>
        <p:xfrm>
          <a:off x="762000" y="2209800"/>
          <a:ext cx="7620000" cy="1005840"/>
        </p:xfrm>
        <a:graphic>
          <a:graphicData uri="http://schemas.openxmlformats.org/drawingml/2006/table">
            <a:tbl>
              <a:tblPr firstRow="1" bandRow="1">
                <a:tableStyleId>{5C22544A-7EE6-4342-B048-85BDC9FD1C3A}</a:tableStyleId>
              </a:tblPr>
              <a:tblGrid>
                <a:gridCol w="3810000"/>
                <a:gridCol w="3810000"/>
              </a:tblGrid>
              <a:tr h="370840">
                <a:tc>
                  <a:txBody>
                    <a:bodyPr/>
                    <a:lstStyle/>
                    <a:p>
                      <a:r>
                        <a:rPr lang="en-US" sz="2000" b="0" dirty="0" smtClean="0">
                          <a:solidFill>
                            <a:schemeClr val="tx1"/>
                          </a:solidFill>
                        </a:rPr>
                        <a:t>What assumptions can be made about lines </a:t>
                      </a:r>
                      <a:r>
                        <a:rPr lang="en-US" sz="2000" b="1" dirty="0" smtClean="0">
                          <a:solidFill>
                            <a:schemeClr val="tx1"/>
                          </a:solidFill>
                        </a:rPr>
                        <a:t>AB</a:t>
                      </a:r>
                      <a:r>
                        <a:rPr lang="en-US" sz="2000" b="0" dirty="0" smtClean="0">
                          <a:solidFill>
                            <a:schemeClr val="tx1"/>
                          </a:solidFill>
                        </a:rPr>
                        <a:t> and </a:t>
                      </a:r>
                      <a:r>
                        <a:rPr lang="en-US" sz="2000" b="1" dirty="0" smtClean="0">
                          <a:solidFill>
                            <a:schemeClr val="tx1"/>
                          </a:solidFill>
                        </a:rPr>
                        <a:t>DE</a:t>
                      </a:r>
                      <a:r>
                        <a:rPr lang="en-US" sz="2000" b="0" dirty="0" smtClean="0">
                          <a:solidFill>
                            <a:schemeClr val="tx1"/>
                          </a:solidFill>
                        </a:rPr>
                        <a:t> based on the </a:t>
                      </a:r>
                      <a:r>
                        <a:rPr lang="en-US" sz="2000" b="0" u="sng" dirty="0" smtClean="0">
                          <a:solidFill>
                            <a:schemeClr val="tx1"/>
                          </a:solidFill>
                        </a:rPr>
                        <a:t>symmetry</a:t>
                      </a:r>
                      <a:r>
                        <a:rPr lang="en-US" sz="2000" b="0" baseline="0" dirty="0" smtClean="0">
                          <a:solidFill>
                            <a:schemeClr val="tx1"/>
                          </a:solidFill>
                        </a:rPr>
                        <a:t> of the aircraft?</a:t>
                      </a:r>
                      <a:endParaRPr lang="en-US" sz="2000" b="1" dirty="0">
                        <a:solidFill>
                          <a:schemeClr val="tx1"/>
                        </a:solidFill>
                      </a:endParaRPr>
                    </a:p>
                  </a:txBody>
                  <a:tcPr>
                    <a:blipFill>
                      <a:blip r:embed="rId2"/>
                      <a:tile tx="0" ty="0" sx="100000" sy="100000" flip="none" algn="tl"/>
                    </a:blipFill>
                  </a:tcPr>
                </a:tc>
                <a:tc>
                  <a:txBody>
                    <a:bodyPr/>
                    <a:lstStyle/>
                    <a:p>
                      <a:r>
                        <a:rPr lang="en-US" sz="2000" b="0" u="sng" dirty="0" smtClean="0">
                          <a:solidFill>
                            <a:schemeClr val="tx1"/>
                          </a:solidFill>
                        </a:rPr>
                        <a:t>Since</a:t>
                      </a:r>
                      <a:r>
                        <a:rPr lang="en-US" sz="2000" b="0" u="sng" baseline="0" dirty="0" smtClean="0">
                          <a:solidFill>
                            <a:schemeClr val="tx1"/>
                          </a:solidFill>
                        </a:rPr>
                        <a:t> the plane is symmetrical, we can assume that </a:t>
                      </a:r>
                      <a:r>
                        <a:rPr lang="en-US" sz="2000" b="1" u="sng" baseline="0" dirty="0" smtClean="0">
                          <a:solidFill>
                            <a:schemeClr val="tx1"/>
                          </a:solidFill>
                        </a:rPr>
                        <a:t>AB</a:t>
                      </a:r>
                      <a:r>
                        <a:rPr lang="en-US" sz="2000" b="0" u="sng" baseline="0" dirty="0" smtClean="0">
                          <a:solidFill>
                            <a:schemeClr val="tx1"/>
                          </a:solidFill>
                        </a:rPr>
                        <a:t> and </a:t>
                      </a:r>
                      <a:r>
                        <a:rPr lang="en-US" sz="2000" b="1" u="sng" baseline="0" dirty="0" smtClean="0">
                          <a:solidFill>
                            <a:schemeClr val="tx1"/>
                          </a:solidFill>
                        </a:rPr>
                        <a:t>DE</a:t>
                      </a:r>
                      <a:r>
                        <a:rPr lang="en-US" sz="2000" b="0" u="sng" baseline="0" dirty="0" smtClean="0">
                          <a:solidFill>
                            <a:schemeClr val="tx1"/>
                          </a:solidFill>
                        </a:rPr>
                        <a:t> are parallel.</a:t>
                      </a:r>
                      <a:endParaRPr lang="en-US" sz="2000" u="sng" dirty="0"/>
                    </a:p>
                  </a:txBody>
                  <a:tcPr>
                    <a:blipFill>
                      <a:blip r:embed="rId2"/>
                      <a:tile tx="0" ty="0" sx="100000" sy="100000" flip="none" algn="tl"/>
                    </a:blip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29532501"/>
              </p:ext>
            </p:extLst>
          </p:nvPr>
        </p:nvGraphicFramePr>
        <p:xfrm>
          <a:off x="762000" y="4572000"/>
          <a:ext cx="7772400" cy="1143000"/>
        </p:xfrm>
        <a:graphic>
          <a:graphicData uri="http://schemas.openxmlformats.org/drawingml/2006/table">
            <a:tbl>
              <a:tblPr firstRow="1" bandRow="1">
                <a:tableStyleId>{5C22544A-7EE6-4342-B048-85BDC9FD1C3A}</a:tableStyleId>
              </a:tblPr>
              <a:tblGrid>
                <a:gridCol w="3886200"/>
                <a:gridCol w="3886200"/>
              </a:tblGrid>
              <a:tr h="1143000">
                <a:tc>
                  <a:txBody>
                    <a:bodyPr/>
                    <a:lstStyle/>
                    <a:p>
                      <a:r>
                        <a:rPr lang="en-US" sz="2000" b="0" dirty="0" smtClean="0">
                          <a:solidFill>
                            <a:schemeClr val="tx1"/>
                          </a:solidFill>
                        </a:rPr>
                        <a:t>How</a:t>
                      </a:r>
                      <a:r>
                        <a:rPr lang="en-US" sz="2000" b="0" baseline="0" dirty="0" smtClean="0">
                          <a:solidFill>
                            <a:schemeClr val="tx1"/>
                          </a:solidFill>
                        </a:rPr>
                        <a:t> can we use the properties of similar triangles to help us solve for the length of </a:t>
                      </a:r>
                      <a:r>
                        <a:rPr lang="en-US" sz="2000" b="1" baseline="0" dirty="0" smtClean="0">
                          <a:solidFill>
                            <a:schemeClr val="tx1"/>
                          </a:solidFill>
                        </a:rPr>
                        <a:t>DC</a:t>
                      </a:r>
                      <a:r>
                        <a:rPr lang="en-US" sz="2000" b="0" baseline="0" dirty="0" smtClean="0">
                          <a:solidFill>
                            <a:schemeClr val="tx1"/>
                          </a:solidFill>
                        </a:rPr>
                        <a:t>?</a:t>
                      </a:r>
                      <a:endParaRPr lang="en-US" sz="2000" b="1" dirty="0">
                        <a:solidFill>
                          <a:schemeClr val="tx1"/>
                        </a:solidFill>
                      </a:endParaRPr>
                    </a:p>
                  </a:txBody>
                  <a:tcPr>
                    <a:blipFill>
                      <a:blip r:embed="rId2"/>
                      <a:tile tx="0" ty="0" sx="100000" sy="100000" flip="none" algn="tl"/>
                    </a:blipFill>
                  </a:tcPr>
                </a:tc>
                <a:tc>
                  <a:txBody>
                    <a:bodyPr/>
                    <a:lstStyle/>
                    <a:p>
                      <a:r>
                        <a:rPr lang="en-US" sz="2000" b="0" u="sng" baseline="0" dirty="0" smtClean="0">
                          <a:solidFill>
                            <a:schemeClr val="tx1"/>
                          </a:solidFill>
                        </a:rPr>
                        <a:t>We can set up the proportion:</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1" u="sng" kern="1200" dirty="0" smtClean="0">
                          <a:solidFill>
                            <a:schemeClr val="tx1"/>
                          </a:solidFill>
                          <a:latin typeface="Times New Roman" pitchFamily="18" charset="0"/>
                          <a:ea typeface="+mn-ea"/>
                          <a:cs typeface="Times New Roman" pitchFamily="18" charset="0"/>
                        </a:rPr>
                        <a:t>AB/DE</a:t>
                      </a:r>
                      <a:r>
                        <a:rPr kumimoji="0" lang="en-US" sz="1800" b="1" u="sng" kern="1200" baseline="0" dirty="0" smtClean="0">
                          <a:solidFill>
                            <a:schemeClr val="tx1"/>
                          </a:solidFill>
                          <a:latin typeface="Times New Roman" pitchFamily="18" charset="0"/>
                          <a:ea typeface="+mn-ea"/>
                          <a:cs typeface="Times New Roman" pitchFamily="18" charset="0"/>
                        </a:rPr>
                        <a:t> = AC/DC</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u="sng" kern="1200" baseline="0" dirty="0" smtClean="0">
                          <a:solidFill>
                            <a:schemeClr val="tx1"/>
                          </a:solidFill>
                          <a:latin typeface="Times New Roman" pitchFamily="18" charset="0"/>
                          <a:ea typeface="+mn-ea"/>
                          <a:cs typeface="Times New Roman" pitchFamily="18" charset="0"/>
                        </a:rPr>
                        <a:t>Therefore,  </a:t>
                      </a:r>
                      <a:r>
                        <a:rPr kumimoji="0" lang="en-US" sz="1800" b="1" u="sng" kern="1200" baseline="0" dirty="0" smtClean="0">
                          <a:solidFill>
                            <a:schemeClr val="tx1"/>
                          </a:solidFill>
                          <a:latin typeface="Times New Roman" pitchFamily="18" charset="0"/>
                          <a:ea typeface="+mn-ea"/>
                          <a:cs typeface="Times New Roman" pitchFamily="18" charset="0"/>
                        </a:rPr>
                        <a:t>DC = (DE*AC)/AB</a:t>
                      </a:r>
                      <a:endParaRPr lang="en-US" sz="2000" u="sng" dirty="0"/>
                    </a:p>
                  </a:txBody>
                  <a:tcPr>
                    <a:blipFill>
                      <a:blip r:embed="rId2"/>
                      <a:tile tx="0" ty="0" sx="100000" sy="100000" flip="none" algn="tl"/>
                    </a:blipFill>
                  </a:tcPr>
                </a:tc>
              </a:tr>
            </a:tbl>
          </a:graphicData>
        </a:graphic>
      </p:graphicFrame>
      <p:sp>
        <p:nvSpPr>
          <p:cNvPr id="6" name="TextBox 5"/>
          <p:cNvSpPr txBox="1"/>
          <p:nvPr/>
        </p:nvSpPr>
        <p:spPr>
          <a:xfrm>
            <a:off x="1066800" y="3429000"/>
            <a:ext cx="7010400" cy="1015663"/>
          </a:xfrm>
          <a:prstGeom prst="rect">
            <a:avLst/>
          </a:prstGeom>
          <a:noFill/>
        </p:spPr>
        <p:txBody>
          <a:bodyPr wrap="square" rtlCol="0">
            <a:spAutoFit/>
          </a:bodyPr>
          <a:lstStyle/>
          <a:p>
            <a:pPr algn="ctr"/>
            <a:r>
              <a:rPr lang="en-US" sz="2000" dirty="0" smtClean="0">
                <a:latin typeface="Times New Roman" pitchFamily="18" charset="0"/>
                <a:cs typeface="Times New Roman" pitchFamily="18" charset="0"/>
              </a:rPr>
              <a:t>It is important to guide the students – let them make a mistake and see where it gets them. I (the teacher) may be looking for a certain answer, but students learn through error too.</a:t>
            </a:r>
            <a:endParaRPr lang="en-US" sz="2000" dirty="0">
              <a:latin typeface="Times New Roman" pitchFamily="18" charset="0"/>
              <a:cs typeface="Times New Roman" pitchFamily="18" charset="0"/>
            </a:endParaRPr>
          </a:p>
        </p:txBody>
      </p:sp>
      <p:sp>
        <p:nvSpPr>
          <p:cNvPr id="7" name="TextBox 6"/>
          <p:cNvSpPr txBox="1"/>
          <p:nvPr/>
        </p:nvSpPr>
        <p:spPr>
          <a:xfrm>
            <a:off x="3276600" y="5764017"/>
            <a:ext cx="3172663" cy="400110"/>
          </a:xfrm>
          <a:prstGeom prst="rect">
            <a:avLst/>
          </a:prstGeom>
          <a:noFill/>
        </p:spPr>
        <p:txBody>
          <a:bodyPr wrap="none" rtlCol="0">
            <a:spAutoFit/>
          </a:bodyPr>
          <a:lstStyle/>
          <a:p>
            <a:r>
              <a:rPr lang="en-US" sz="2000" b="1" dirty="0" smtClean="0">
                <a:latin typeface="Times New Roman" pitchFamily="18" charset="0"/>
                <a:cs typeface="Times New Roman" pitchFamily="18" charset="0"/>
              </a:rPr>
              <a:t>DC </a:t>
            </a:r>
            <a:r>
              <a:rPr lang="en-US" sz="2000" dirty="0" smtClean="0">
                <a:latin typeface="Times New Roman" pitchFamily="18" charset="0"/>
                <a:cs typeface="Times New Roman" pitchFamily="18" charset="0"/>
              </a:rPr>
              <a:t>is approximately </a:t>
            </a:r>
            <a:r>
              <a:rPr lang="en-US" sz="2000" dirty="0" smtClean="0">
                <a:latin typeface="Times New Roman" pitchFamily="18" charset="0"/>
                <a:cs typeface="Times New Roman" pitchFamily="18" charset="0"/>
              </a:rPr>
              <a:t>5.76</a:t>
            </a:r>
            <a:r>
              <a:rPr lang="en-US" sz="2000" dirty="0" smtClean="0">
                <a:latin typeface="Times New Roman" pitchFamily="18" charset="0"/>
                <a:cs typeface="Times New Roman" pitchFamily="18" charset="0"/>
              </a:rPr>
              <a:t> in.</a:t>
            </a:r>
            <a:endParaRPr lang="en-US"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9734290"/>
              </p:ext>
            </p:extLst>
          </p:nvPr>
        </p:nvGraphicFramePr>
        <p:xfrm>
          <a:off x="457200" y="2057400"/>
          <a:ext cx="8229600" cy="956310"/>
        </p:xfrm>
        <a:graphic>
          <a:graphicData uri="http://schemas.openxmlformats.org/drawingml/2006/table">
            <a:tbl>
              <a:tblPr/>
              <a:tblGrid>
                <a:gridCol w="3600450"/>
                <a:gridCol w="4629150"/>
              </a:tblGrid>
              <a:tr h="0">
                <a:tc>
                  <a:txBody>
                    <a:bodyPr/>
                    <a:lstStyle/>
                    <a:p>
                      <a:pPr algn="l" rtl="0" fontAlgn="t">
                        <a:spcBef>
                          <a:spcPts val="0"/>
                        </a:spcBef>
                        <a:spcAft>
                          <a:spcPts val="0"/>
                        </a:spcAft>
                      </a:pPr>
                      <a:r>
                        <a:rPr lang="en-US" b="0" i="0" u="none" strike="noStrike" dirty="0">
                          <a:solidFill>
                            <a:schemeClr val="tx1"/>
                          </a:solidFill>
                          <a:latin typeface="Times New Roman" pitchFamily="18" charset="0"/>
                          <a:cs typeface="Times New Roman" pitchFamily="18" charset="0"/>
                        </a:rPr>
                        <a:t>Now that we know the lengths of our “outer triangle”, what can we do to find the length of the model plane?</a:t>
                      </a:r>
                      <a:endParaRPr lang="en-US" dirty="0">
                        <a:solidFill>
                          <a:schemeClr val="tx1"/>
                        </a:solidFill>
                        <a:latin typeface="Times New Roman" pitchFamily="18" charset="0"/>
                        <a:cs typeface="Times New Roman" pitchFamily="18"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rtl="0" fontAlgn="t">
                        <a:spcBef>
                          <a:spcPts val="0"/>
                        </a:spcBef>
                        <a:spcAft>
                          <a:spcPts val="0"/>
                        </a:spcAft>
                      </a:pPr>
                      <a:r>
                        <a:rPr lang="en-US" b="0" i="0" u="sng" strike="noStrike" dirty="0">
                          <a:solidFill>
                            <a:schemeClr val="tx1"/>
                          </a:solidFill>
                          <a:latin typeface="Times New Roman" pitchFamily="18" charset="0"/>
                          <a:cs typeface="Times New Roman" pitchFamily="18" charset="0"/>
                        </a:rPr>
                        <a:t>We can bisect angle </a:t>
                      </a:r>
                      <a:r>
                        <a:rPr lang="en-US" b="1" i="0" u="sng" strike="noStrike" dirty="0" smtClean="0">
                          <a:solidFill>
                            <a:schemeClr val="tx1"/>
                          </a:solidFill>
                          <a:latin typeface="Times New Roman" pitchFamily="18" charset="0"/>
                          <a:cs typeface="Times New Roman" pitchFamily="18" charset="0"/>
                        </a:rPr>
                        <a:t>DCE</a:t>
                      </a:r>
                      <a:r>
                        <a:rPr lang="en-US" b="0" i="0" u="sng" strike="noStrike" dirty="0" smtClean="0">
                          <a:solidFill>
                            <a:schemeClr val="tx1"/>
                          </a:solidFill>
                          <a:latin typeface="Times New Roman" pitchFamily="18" charset="0"/>
                          <a:cs typeface="Times New Roman" pitchFamily="18" charset="0"/>
                        </a:rPr>
                        <a:t>, </a:t>
                      </a:r>
                      <a:r>
                        <a:rPr lang="en-US" b="0" i="0" u="sng" strike="noStrike" dirty="0">
                          <a:solidFill>
                            <a:schemeClr val="tx1"/>
                          </a:solidFill>
                          <a:latin typeface="Times New Roman" pitchFamily="18" charset="0"/>
                          <a:cs typeface="Times New Roman" pitchFamily="18" charset="0"/>
                        </a:rPr>
                        <a:t>drawing a line straight down to line </a:t>
                      </a:r>
                      <a:r>
                        <a:rPr lang="en-US" b="1" i="0" u="sng" strike="noStrike" dirty="0">
                          <a:solidFill>
                            <a:schemeClr val="tx1"/>
                          </a:solidFill>
                          <a:latin typeface="Times New Roman" pitchFamily="18" charset="0"/>
                          <a:cs typeface="Times New Roman" pitchFamily="18" charset="0"/>
                        </a:rPr>
                        <a:t>DE</a:t>
                      </a:r>
                      <a:r>
                        <a:rPr lang="en-US" b="0" i="0" u="sng" strike="noStrike" dirty="0">
                          <a:solidFill>
                            <a:schemeClr val="tx1"/>
                          </a:solidFill>
                          <a:latin typeface="Times New Roman" pitchFamily="18" charset="0"/>
                          <a:cs typeface="Times New Roman" pitchFamily="18" charset="0"/>
                        </a:rPr>
                        <a:t>. This line is a perpendicular bisector of lines </a:t>
                      </a:r>
                      <a:r>
                        <a:rPr lang="en-US" b="1" i="0" u="sng" strike="noStrike" dirty="0">
                          <a:solidFill>
                            <a:schemeClr val="tx1"/>
                          </a:solidFill>
                          <a:latin typeface="Times New Roman" pitchFamily="18" charset="0"/>
                          <a:cs typeface="Times New Roman" pitchFamily="18" charset="0"/>
                        </a:rPr>
                        <a:t>AB</a:t>
                      </a:r>
                      <a:r>
                        <a:rPr lang="en-US" b="0" i="0" u="sng" strike="noStrike" dirty="0">
                          <a:solidFill>
                            <a:schemeClr val="tx1"/>
                          </a:solidFill>
                          <a:latin typeface="Times New Roman" pitchFamily="18" charset="0"/>
                          <a:cs typeface="Times New Roman" pitchFamily="18" charset="0"/>
                        </a:rPr>
                        <a:t> and </a:t>
                      </a:r>
                      <a:r>
                        <a:rPr lang="en-US" b="1" i="0" u="sng" strike="noStrike" dirty="0">
                          <a:solidFill>
                            <a:schemeClr val="tx1"/>
                          </a:solidFill>
                          <a:latin typeface="Times New Roman" pitchFamily="18" charset="0"/>
                          <a:cs typeface="Times New Roman" pitchFamily="18" charset="0"/>
                        </a:rPr>
                        <a:t>DE</a:t>
                      </a:r>
                      <a:r>
                        <a:rPr lang="en-US" b="0" i="0" u="sng" strike="noStrike" dirty="0">
                          <a:solidFill>
                            <a:schemeClr val="tx1"/>
                          </a:solidFill>
                          <a:latin typeface="Times New Roman" pitchFamily="18" charset="0"/>
                          <a:cs typeface="Times New Roman" pitchFamily="18" charset="0"/>
                        </a:rPr>
                        <a:t>. </a:t>
                      </a:r>
                      <a:endParaRPr lang="en-US" u="sng" dirty="0">
                        <a:solidFill>
                          <a:schemeClr val="tx1"/>
                        </a:solidFill>
                        <a:latin typeface="Times New Roman" pitchFamily="18" charset="0"/>
                        <a:cs typeface="Times New Roman" pitchFamily="18" charset="0"/>
                      </a:endParaRPr>
                    </a:p>
                  </a:txBody>
                  <a:tcPr marL="66675" marR="66675" marT="66675" marB="6667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1945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381000" y="1524000"/>
            <a:ext cx="3951723"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Another question to consider</a:t>
            </a:r>
            <a:r>
              <a:rPr lang="en-US" sz="2400" dirty="0" smtClean="0"/>
              <a:t>:</a:t>
            </a:r>
            <a:endParaRPr lang="en-US" sz="2400" dirty="0"/>
          </a:p>
        </p:txBody>
      </p:sp>
      <p:pic>
        <p:nvPicPr>
          <p:cNvPr id="19458" name="Picture 2"/>
          <p:cNvPicPr>
            <a:picLocks noChangeAspect="1" noChangeArrowheads="1"/>
          </p:cNvPicPr>
          <p:nvPr/>
        </p:nvPicPr>
        <p:blipFill>
          <a:blip r:embed="rId2" cstate="print"/>
          <a:srcRect/>
          <a:stretch>
            <a:fillRect/>
          </a:stretch>
        </p:blipFill>
        <p:spPr bwMode="auto">
          <a:xfrm>
            <a:off x="2209800" y="3124200"/>
            <a:ext cx="3914775" cy="3324225"/>
          </a:xfrm>
          <a:prstGeom prst="rect">
            <a:avLst/>
          </a:prstGeom>
          <a:noFill/>
          <a:ln w="9525">
            <a:noFill/>
            <a:miter lim="800000"/>
            <a:headEnd/>
            <a:tailEnd/>
          </a:ln>
        </p:spPr>
      </p:pic>
      <p:sp>
        <p:nvSpPr>
          <p:cNvPr id="8" name="TextBox 7"/>
          <p:cNvSpPr txBox="1"/>
          <p:nvPr/>
        </p:nvSpPr>
        <p:spPr>
          <a:xfrm>
            <a:off x="762000" y="3505200"/>
            <a:ext cx="1752600" cy="2554545"/>
          </a:xfrm>
          <a:prstGeom prst="rect">
            <a:avLst/>
          </a:prstGeom>
          <a:noFill/>
        </p:spPr>
        <p:txBody>
          <a:bodyPr wrap="square" rtlCol="0">
            <a:spAutoFit/>
          </a:bodyPr>
          <a:lstStyle/>
          <a:p>
            <a:r>
              <a:rPr lang="en-US" sz="2000" dirty="0" smtClean="0">
                <a:latin typeface="Times New Roman" pitchFamily="18" charset="0"/>
                <a:cs typeface="Times New Roman" pitchFamily="18" charset="0"/>
              </a:rPr>
              <a:t>I will have students label the point </a:t>
            </a:r>
            <a:r>
              <a:rPr lang="en-US" sz="2000" b="1" dirty="0" smtClean="0">
                <a:latin typeface="Times New Roman" pitchFamily="18" charset="0"/>
                <a:cs typeface="Times New Roman" pitchFamily="18" charset="0"/>
              </a:rPr>
              <a:t>G</a:t>
            </a:r>
            <a:r>
              <a:rPr lang="en-US" sz="2000" dirty="0" smtClean="0">
                <a:latin typeface="Times New Roman" pitchFamily="18" charset="0"/>
                <a:cs typeface="Times New Roman" pitchFamily="18" charset="0"/>
              </a:rPr>
              <a:t> at the base of the plane. We are on our way to finding the length </a:t>
            </a:r>
            <a:r>
              <a:rPr lang="en-US" sz="2000" b="1" dirty="0" smtClean="0">
                <a:latin typeface="Times New Roman" pitchFamily="18" charset="0"/>
                <a:cs typeface="Times New Roman" pitchFamily="18" charset="0"/>
              </a:rPr>
              <a:t>CG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9" name="TextBox 8"/>
          <p:cNvSpPr txBox="1"/>
          <p:nvPr/>
        </p:nvSpPr>
        <p:spPr>
          <a:xfrm>
            <a:off x="6248400" y="3429000"/>
            <a:ext cx="1676401" cy="2554545"/>
          </a:xfrm>
          <a:prstGeom prst="rect">
            <a:avLst/>
          </a:prstGeom>
          <a:noFill/>
        </p:spPr>
        <p:txBody>
          <a:bodyPr wrap="square" rtlCol="0">
            <a:spAutoFit/>
          </a:bodyPr>
          <a:lstStyle/>
          <a:p>
            <a:r>
              <a:rPr lang="en-US" sz="2000" dirty="0" smtClean="0">
                <a:latin typeface="Times New Roman" pitchFamily="18" charset="0"/>
                <a:cs typeface="Times New Roman" pitchFamily="18" charset="0"/>
              </a:rPr>
              <a:t>We know </a:t>
            </a:r>
            <a:r>
              <a:rPr lang="en-US" sz="2000" b="1" dirty="0" smtClean="0">
                <a:latin typeface="Times New Roman" pitchFamily="18" charset="0"/>
                <a:cs typeface="Times New Roman" pitchFamily="18" charset="0"/>
              </a:rPr>
              <a:t>DC</a:t>
            </a:r>
            <a:r>
              <a:rPr lang="en-US" sz="2000" dirty="0" smtClean="0">
                <a:latin typeface="Times New Roman" pitchFamily="18" charset="0"/>
                <a:cs typeface="Times New Roman" pitchFamily="18" charset="0"/>
              </a:rPr>
              <a:t> and </a:t>
            </a:r>
            <a:r>
              <a:rPr lang="en-US" sz="2000" b="1" dirty="0" smtClean="0">
                <a:latin typeface="Times New Roman" pitchFamily="18" charset="0"/>
                <a:cs typeface="Times New Roman" pitchFamily="18" charset="0"/>
              </a:rPr>
              <a:t>DG. </a:t>
            </a:r>
            <a:r>
              <a:rPr lang="en-US" sz="2000" dirty="0" smtClean="0">
                <a:latin typeface="Times New Roman" pitchFamily="18" charset="0"/>
                <a:cs typeface="Times New Roman" pitchFamily="18" charset="0"/>
              </a:rPr>
              <a:t>Students </a:t>
            </a:r>
            <a:r>
              <a:rPr lang="en-US" sz="2000" dirty="0" smtClean="0">
                <a:latin typeface="Times New Roman" pitchFamily="18" charset="0"/>
                <a:cs typeface="Times New Roman" pitchFamily="18" charset="0"/>
              </a:rPr>
              <a:t>will use the Pythagorean Theorem to find the length of </a:t>
            </a:r>
            <a:r>
              <a:rPr lang="en-US" sz="2000" b="1" dirty="0" smtClean="0">
                <a:latin typeface="Times New Roman" pitchFamily="18" charset="0"/>
                <a:cs typeface="Times New Roman" pitchFamily="18" charset="0"/>
              </a:rPr>
              <a:t>CG</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(con’d</a:t>
            </a:r>
            <a:r>
              <a:rPr lang="en-US" dirty="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46006169"/>
              </p:ext>
            </p:extLst>
          </p:nvPr>
        </p:nvGraphicFramePr>
        <p:xfrm>
          <a:off x="304800" y="1600200"/>
          <a:ext cx="8458200" cy="2209800"/>
        </p:xfrm>
        <a:graphic>
          <a:graphicData uri="http://schemas.openxmlformats.org/drawingml/2006/table">
            <a:tbl>
              <a:tblPr firstRow="1" firstCol="1" bandRow="1">
                <a:tableStyleId>{5C22544A-7EE6-4342-B048-85BDC9FD1C3A}</a:tableStyleId>
              </a:tblPr>
              <a:tblGrid>
                <a:gridCol w="4229100"/>
                <a:gridCol w="4229100"/>
              </a:tblGrid>
              <a:tr h="1265438">
                <a:tc>
                  <a:txBody>
                    <a:bodyPr/>
                    <a:lstStyle/>
                    <a:p>
                      <a:pPr marL="0" marR="0">
                        <a:lnSpc>
                          <a:spcPct val="115000"/>
                        </a:lnSpc>
                        <a:spcBef>
                          <a:spcPts val="0"/>
                        </a:spcBef>
                        <a:spcAft>
                          <a:spcPts val="0"/>
                        </a:spcAft>
                      </a:pPr>
                      <a:r>
                        <a:rPr lang="en-US" sz="2000" b="0" dirty="0">
                          <a:solidFill>
                            <a:schemeClr val="tx1"/>
                          </a:solidFill>
                          <a:effectLst/>
                          <a:latin typeface="Times New Roman" pitchFamily="18" charset="0"/>
                          <a:cs typeface="Times New Roman" pitchFamily="18" charset="0"/>
                        </a:rPr>
                        <a:t>Since the CG is a perpendicular bisector of DE, what does that tell us about the length from point D to G?</a:t>
                      </a:r>
                      <a:endParaRPr lang="en-US" sz="2000" b="0" dirty="0">
                        <a:solidFill>
                          <a:schemeClr val="tx1"/>
                        </a:solidFill>
                        <a:effectLst/>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marL="0" marR="0">
                        <a:lnSpc>
                          <a:spcPct val="115000"/>
                        </a:lnSpc>
                        <a:spcBef>
                          <a:spcPts val="0"/>
                        </a:spcBef>
                        <a:spcAft>
                          <a:spcPts val="0"/>
                        </a:spcAft>
                      </a:pPr>
                      <a:r>
                        <a:rPr lang="en-US" sz="1800" b="0" dirty="0" smtClean="0">
                          <a:solidFill>
                            <a:schemeClr val="tx1"/>
                          </a:solidFill>
                          <a:effectLst/>
                          <a:latin typeface="Times New Roman" pitchFamily="18" charset="0"/>
                          <a:cs typeface="Times New Roman" pitchFamily="18" charset="0"/>
                        </a:rPr>
                        <a:t>___________________________________</a:t>
                      </a:r>
                      <a:endParaRPr lang="en-US" sz="1800" b="0" dirty="0">
                        <a:solidFill>
                          <a:schemeClr val="tx1"/>
                        </a:solidFill>
                        <a:effectLst/>
                        <a:latin typeface="Times New Roman" pitchFamily="18" charset="0"/>
                        <a:cs typeface="Times New Roman" pitchFamily="18" charset="0"/>
                      </a:endParaRPr>
                    </a:p>
                    <a:p>
                      <a:pPr marL="0" marR="0">
                        <a:lnSpc>
                          <a:spcPct val="115000"/>
                        </a:lnSpc>
                        <a:spcBef>
                          <a:spcPts val="0"/>
                        </a:spcBef>
                        <a:spcAft>
                          <a:spcPts val="0"/>
                        </a:spcAft>
                      </a:pPr>
                      <a:r>
                        <a:rPr lang="en-US" sz="1800" b="0" dirty="0" smtClean="0">
                          <a:solidFill>
                            <a:schemeClr val="tx1"/>
                          </a:solidFill>
                          <a:effectLst/>
                          <a:latin typeface="Times New Roman" pitchFamily="18" charset="0"/>
                          <a:cs typeface="Times New Roman" pitchFamily="18" charset="0"/>
                        </a:rPr>
                        <a:t>___________________________________</a:t>
                      </a:r>
                      <a:endParaRPr lang="en-US" sz="1800" b="0" dirty="0">
                        <a:solidFill>
                          <a:schemeClr val="tx1"/>
                        </a:solidFill>
                        <a:effectLst/>
                        <a:latin typeface="Times New Roman" pitchFamily="18" charset="0"/>
                        <a:cs typeface="Times New Roman" pitchFamily="18" charset="0"/>
                      </a:endParaRPr>
                    </a:p>
                    <a:p>
                      <a:pPr marL="0" marR="0">
                        <a:lnSpc>
                          <a:spcPct val="115000"/>
                        </a:lnSpc>
                        <a:spcBef>
                          <a:spcPts val="0"/>
                        </a:spcBef>
                        <a:spcAft>
                          <a:spcPts val="0"/>
                        </a:spcAft>
                      </a:pPr>
                      <a:r>
                        <a:rPr lang="en-US" sz="1800" b="0" dirty="0" smtClean="0">
                          <a:solidFill>
                            <a:schemeClr val="tx1"/>
                          </a:solidFill>
                          <a:effectLst/>
                          <a:latin typeface="Times New Roman" pitchFamily="18" charset="0"/>
                          <a:cs typeface="Times New Roman" pitchFamily="18" charset="0"/>
                        </a:rPr>
                        <a:t>___________________________________</a:t>
                      </a:r>
                      <a:endParaRPr lang="en-US" sz="1800" b="0" dirty="0">
                        <a:solidFill>
                          <a:schemeClr val="tx1"/>
                        </a:solidFill>
                        <a:effectLst/>
                        <a:latin typeface="Times New Roman" pitchFamily="18" charset="0"/>
                        <a:cs typeface="Times New Roman" pitchFamily="18" charset="0"/>
                      </a:endParaRPr>
                    </a:p>
                    <a:p>
                      <a:pPr marL="0" marR="0">
                        <a:lnSpc>
                          <a:spcPct val="115000"/>
                        </a:lnSpc>
                        <a:spcBef>
                          <a:spcPts val="0"/>
                        </a:spcBef>
                        <a:spcAft>
                          <a:spcPts val="0"/>
                        </a:spcAft>
                      </a:pPr>
                      <a:r>
                        <a:rPr lang="en-US" sz="1800" b="0" dirty="0">
                          <a:solidFill>
                            <a:schemeClr val="tx1"/>
                          </a:solidFill>
                          <a:effectLst/>
                          <a:latin typeface="Times New Roman" pitchFamily="18" charset="0"/>
                          <a:cs typeface="Times New Roman" pitchFamily="18" charset="0"/>
                        </a:rPr>
                        <a:t> </a:t>
                      </a:r>
                      <a:endParaRPr lang="en-US" sz="1800" b="0" dirty="0">
                        <a:solidFill>
                          <a:schemeClr val="tx1"/>
                        </a:solidFill>
                        <a:effectLst/>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r h="944362">
                <a:tc>
                  <a:txBody>
                    <a:bodyPr/>
                    <a:lstStyle/>
                    <a:p>
                      <a:pPr marL="0" marR="0">
                        <a:lnSpc>
                          <a:spcPct val="115000"/>
                        </a:lnSpc>
                        <a:spcBef>
                          <a:spcPts val="0"/>
                        </a:spcBef>
                        <a:spcAft>
                          <a:spcPts val="0"/>
                        </a:spcAft>
                      </a:pPr>
                      <a:r>
                        <a:rPr lang="en-US" sz="2000" b="0" dirty="0">
                          <a:solidFill>
                            <a:schemeClr val="tx1"/>
                          </a:solidFill>
                          <a:effectLst/>
                          <a:latin typeface="Times New Roman" pitchFamily="18" charset="0"/>
                          <a:cs typeface="Times New Roman" pitchFamily="18" charset="0"/>
                        </a:rPr>
                        <a:t>Also, now that we have DG and DC, how will we obtain the length of CG?</a:t>
                      </a:r>
                      <a:endParaRPr lang="en-US" sz="2000" b="0" dirty="0">
                        <a:solidFill>
                          <a:schemeClr val="tx1"/>
                        </a:solidFill>
                        <a:effectLst/>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c>
                  <a:txBody>
                    <a:bodyPr/>
                    <a:lstStyle/>
                    <a:p>
                      <a:pPr marL="0" marR="0">
                        <a:lnSpc>
                          <a:spcPct val="115000"/>
                        </a:lnSpc>
                        <a:spcBef>
                          <a:spcPts val="0"/>
                        </a:spcBef>
                        <a:spcAft>
                          <a:spcPts val="0"/>
                        </a:spcAft>
                      </a:pPr>
                      <a:r>
                        <a:rPr lang="en-US" sz="1800" b="0" dirty="0" smtClean="0">
                          <a:solidFill>
                            <a:schemeClr val="tx1"/>
                          </a:solidFill>
                          <a:effectLst/>
                          <a:latin typeface="Times New Roman" pitchFamily="18" charset="0"/>
                          <a:cs typeface="Times New Roman" pitchFamily="18" charset="0"/>
                        </a:rPr>
                        <a:t>___________________________________</a:t>
                      </a:r>
                      <a:endParaRPr lang="en-US" sz="1800" b="0" dirty="0">
                        <a:solidFill>
                          <a:schemeClr val="tx1"/>
                        </a:solidFill>
                        <a:effectLst/>
                        <a:latin typeface="Times New Roman" pitchFamily="18" charset="0"/>
                        <a:cs typeface="Times New Roman" pitchFamily="18" charset="0"/>
                      </a:endParaRPr>
                    </a:p>
                    <a:p>
                      <a:pPr marL="0" marR="0">
                        <a:lnSpc>
                          <a:spcPct val="115000"/>
                        </a:lnSpc>
                        <a:spcBef>
                          <a:spcPts val="0"/>
                        </a:spcBef>
                        <a:spcAft>
                          <a:spcPts val="0"/>
                        </a:spcAft>
                      </a:pPr>
                      <a:r>
                        <a:rPr lang="en-US" sz="1800" b="0" dirty="0" smtClean="0">
                          <a:solidFill>
                            <a:schemeClr val="tx1"/>
                          </a:solidFill>
                          <a:effectLst/>
                          <a:latin typeface="Times New Roman" pitchFamily="18" charset="0"/>
                          <a:cs typeface="Times New Roman" pitchFamily="18" charset="0"/>
                        </a:rPr>
                        <a:t>___________________________________</a:t>
                      </a:r>
                      <a:endParaRPr lang="en-US" sz="1800" b="0" dirty="0">
                        <a:solidFill>
                          <a:schemeClr val="tx1"/>
                        </a:solidFill>
                        <a:effectLst/>
                        <a:latin typeface="Times New Roman" pitchFamily="18" charset="0"/>
                        <a:cs typeface="Times New Roman" pitchFamily="18" charset="0"/>
                      </a:endParaRPr>
                    </a:p>
                    <a:p>
                      <a:pPr marL="0" marR="0">
                        <a:lnSpc>
                          <a:spcPct val="115000"/>
                        </a:lnSpc>
                        <a:spcBef>
                          <a:spcPts val="0"/>
                        </a:spcBef>
                        <a:spcAft>
                          <a:spcPts val="0"/>
                        </a:spcAft>
                      </a:pPr>
                      <a:r>
                        <a:rPr lang="en-US" sz="1800" b="0" dirty="0">
                          <a:solidFill>
                            <a:schemeClr val="tx1"/>
                          </a:solidFill>
                          <a:effectLst/>
                          <a:latin typeface="Times New Roman" pitchFamily="18" charset="0"/>
                          <a:cs typeface="Times New Roman" pitchFamily="18" charset="0"/>
                        </a:rPr>
                        <a:t> </a:t>
                      </a:r>
                      <a:endParaRPr lang="en-US" sz="1800" b="0" dirty="0">
                        <a:solidFill>
                          <a:schemeClr val="tx1"/>
                        </a:solidFill>
                        <a:effectLst/>
                        <a:latin typeface="Times New Roman" pitchFamily="18" charset="0"/>
                        <a:ea typeface="Calibri"/>
                        <a:cs typeface="Times New Roman" pitchFamily="18" charset="0"/>
                      </a:endParaRPr>
                    </a:p>
                  </a:txBody>
                  <a:tcPr marL="68580" marR="68580" marT="0" marB="0">
                    <a:blipFill>
                      <a:blip r:embed="rId2"/>
                      <a:tile tx="0" ty="0" sx="100000" sy="100000" flip="none" algn="tl"/>
                    </a:blipFill>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3886200"/>
            <a:ext cx="3759200" cy="2819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(con’d)</a:t>
            </a:r>
            <a:endParaRPr lang="en-US" dirty="0"/>
          </a:p>
        </p:txBody>
      </p:sp>
      <p:sp>
        <p:nvSpPr>
          <p:cNvPr id="5" name="TextBox 4"/>
          <p:cNvSpPr txBox="1"/>
          <p:nvPr/>
        </p:nvSpPr>
        <p:spPr>
          <a:xfrm>
            <a:off x="278641" y="2130284"/>
            <a:ext cx="290258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Pythagorean Theorem</a:t>
            </a:r>
            <a:endParaRPr lang="en-US" sz="2400" dirty="0">
              <a:latin typeface="Times New Roman" pitchFamily="18" charset="0"/>
              <a:cs typeface="Times New Roman" pitchFamily="18" charset="0"/>
            </a:endParaRPr>
          </a:p>
        </p:txBody>
      </p:sp>
      <p:sp>
        <p:nvSpPr>
          <p:cNvPr id="7" name="TextBox 6"/>
          <p:cNvSpPr txBox="1"/>
          <p:nvPr/>
        </p:nvSpPr>
        <p:spPr>
          <a:xfrm>
            <a:off x="457200" y="3729217"/>
            <a:ext cx="2507418" cy="1200329"/>
          </a:xfrm>
          <a:prstGeom prst="rect">
            <a:avLst/>
          </a:prstGeom>
          <a:noFill/>
        </p:spPr>
        <p:txBody>
          <a:bodyPr wrap="none" rtlCol="0">
            <a:spAutoFit/>
          </a:bodyPr>
          <a:lstStyle/>
          <a:p>
            <a:r>
              <a:rPr lang="en-US" sz="2400" dirty="0" smtClean="0">
                <a:latin typeface="Times New Roman" pitchFamily="18" charset="0"/>
                <a:cs typeface="Times New Roman" pitchFamily="18" charset="0"/>
              </a:rPr>
              <a:t>DG ≈ </a:t>
            </a:r>
            <a:r>
              <a:rPr lang="en-US" sz="2400" dirty="0" smtClean="0">
                <a:latin typeface="Times New Roman" pitchFamily="18" charset="0"/>
                <a:cs typeface="Times New Roman" pitchFamily="18" charset="0"/>
              </a:rPr>
              <a:t>2.375</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inches</a:t>
            </a:r>
          </a:p>
          <a:p>
            <a:r>
              <a:rPr lang="en-US" sz="2400" dirty="0" smtClean="0">
                <a:latin typeface="Times New Roman" pitchFamily="18" charset="0"/>
                <a:cs typeface="Times New Roman" pitchFamily="18" charset="0"/>
              </a:rPr>
              <a:t>CG = n</a:t>
            </a:r>
          </a:p>
          <a:p>
            <a:r>
              <a:rPr lang="en-US" sz="2400" dirty="0" smtClean="0">
                <a:latin typeface="Times New Roman" pitchFamily="18" charset="0"/>
                <a:cs typeface="Times New Roman" pitchFamily="18" charset="0"/>
              </a:rPr>
              <a:t>DC ≈ 4 ½ inches</a:t>
            </a:r>
            <a:endParaRPr lang="en-US" sz="2400" dirty="0">
              <a:latin typeface="Times New Roman" pitchFamily="18" charset="0"/>
              <a:cs typeface="Times New Roman" pitchFamily="18" charset="0"/>
            </a:endParaRPr>
          </a:p>
        </p:txBody>
      </p:sp>
      <p:sp>
        <p:nvSpPr>
          <p:cNvPr id="3" name="TextBox 2"/>
          <p:cNvSpPr txBox="1"/>
          <p:nvPr/>
        </p:nvSpPr>
        <p:spPr>
          <a:xfrm>
            <a:off x="278641" y="1480810"/>
            <a:ext cx="8686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Finding the length of CG (length of the model plane):</a:t>
            </a:r>
            <a:endParaRPr lang="en-US" sz="2400" dirty="0">
              <a:latin typeface="Times New Roman" pitchFamily="18" charset="0"/>
              <a:cs typeface="Times New Roman" pitchFamily="18" charset="0"/>
            </a:endParaRPr>
          </a:p>
        </p:txBody>
      </p:sp>
      <p:sp>
        <p:nvSpPr>
          <p:cNvPr id="4" name="TextBox 3"/>
          <p:cNvSpPr txBox="1"/>
          <p:nvPr/>
        </p:nvSpPr>
        <p:spPr>
          <a:xfrm>
            <a:off x="6678304" y="4098548"/>
            <a:ext cx="194316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CG ≈ 5.247 in</a:t>
            </a:r>
            <a:endParaRPr lang="en-US" sz="2400" dirty="0">
              <a:latin typeface="Times New Roman" pitchFamily="18" charset="0"/>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0411" y="2663911"/>
            <a:ext cx="3727893" cy="294893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(con’d)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667" y="2438400"/>
            <a:ext cx="4495800" cy="1133475"/>
          </a:xfrm>
          <a:prstGeom prst="rect">
            <a:avLst/>
          </a:prstGeom>
        </p:spPr>
      </p:pic>
      <p:sp>
        <p:nvSpPr>
          <p:cNvPr id="5" name="TextBox 4"/>
          <p:cNvSpPr txBox="1"/>
          <p:nvPr/>
        </p:nvSpPr>
        <p:spPr>
          <a:xfrm>
            <a:off x="838200" y="1764267"/>
            <a:ext cx="790524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Finding the length of the real aircraft – Set up the proportion!</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429001"/>
            <a:ext cx="5212644" cy="12954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109" y="4572000"/>
            <a:ext cx="29432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41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1000"/>
                                        <p:tgtEl>
                                          <p:spTgt spid="4"/>
                                        </p:tgtEl>
                                        <p:attrNameLst>
                                          <p:attrName>ppt_x</p:attrName>
                                        </p:attrNameLst>
                                      </p:cBhvr>
                                      <p:tavLst>
                                        <p:tav tm="0">
                                          <p:val>
                                            <p:strVal val="ppt_x"/>
                                          </p:val>
                                        </p:tav>
                                        <p:tav tm="100000">
                                          <p:val>
                                            <p:strVal val="0-ppt_w/2"/>
                                          </p:val>
                                        </p:tav>
                                      </p:tavLst>
                                    </p:anim>
                                    <p:anim calcmode="lin" valueType="num">
                                      <p:cBhvr additive="base">
                                        <p:cTn id="13" dur="1000"/>
                                        <p:tgtEl>
                                          <p:spTgt spid="4"/>
                                        </p:tgtEl>
                                        <p:attrNameLst>
                                          <p:attrName>ppt_y</p:attrName>
                                        </p:attrNameLst>
                                      </p:cBhvr>
                                      <p:tavLst>
                                        <p:tav tm="0">
                                          <p:val>
                                            <p:strVal val="ppt_y"/>
                                          </p:val>
                                        </p:tav>
                                        <p:tav tm="100000">
                                          <p:val>
                                            <p:strVal val="ppt_y"/>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Lesson </a:t>
            </a:r>
            <a:r>
              <a:rPr lang="en-US" dirty="0" smtClean="0"/>
              <a:t>Reflection</a:t>
            </a:r>
            <a:endParaRPr lang="en-US" dirty="0"/>
          </a:p>
        </p:txBody>
      </p:sp>
      <p:graphicFrame>
        <p:nvGraphicFramePr>
          <p:cNvPr id="6" name="Group 95"/>
          <p:cNvGraphicFramePr>
            <a:graphicFrameLocks/>
          </p:cNvGraphicFramePr>
          <p:nvPr/>
        </p:nvGraphicFramePr>
        <p:xfrm>
          <a:off x="457200" y="1676400"/>
          <a:ext cx="8229600" cy="4624705"/>
        </p:xfrm>
        <a:graphic>
          <a:graphicData uri="http://schemas.openxmlformats.org/drawingml/2006/table">
            <a:tbl>
              <a:tblPr/>
              <a:tblGrid>
                <a:gridCol w="4273062"/>
                <a:gridCol w="3956538"/>
              </a:tblGrid>
              <a:tr h="78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eorgia" pitchFamily="18" charset="0"/>
                        </a:rPr>
                        <a:t>Look back at your scale prediction – were you over or under?</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Georgia" pitchFamily="18" charset="0"/>
                        </a:rPr>
                        <a:t>Answers will vary.</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r>
              <a:tr h="788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eorgia" pitchFamily="18" charset="0"/>
                        </a:rPr>
                        <a:t>What importance does a model have when considering building a large-scale object?</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Georgia" pitchFamily="18" charset="0"/>
                        </a:rPr>
                        <a:t>Using a model allows builders to preview how an object will look once it is built so they can build efficiently and try to </a:t>
                      </a:r>
                      <a:r>
                        <a:rPr kumimoji="0" lang="en-US" sz="2000" b="0" i="0" u="sng" strike="noStrike" cap="none" normalizeH="0" baseline="0" dirty="0" err="1" smtClean="0">
                          <a:ln>
                            <a:noFill/>
                          </a:ln>
                          <a:solidFill>
                            <a:schemeClr val="tx1"/>
                          </a:solidFill>
                          <a:effectLst/>
                          <a:latin typeface="Georgia" pitchFamily="18" charset="0"/>
                        </a:rPr>
                        <a:t>forsee</a:t>
                      </a:r>
                      <a:r>
                        <a:rPr kumimoji="0" lang="en-US" sz="2000" b="0" i="0" u="sng" strike="noStrike" cap="none" normalizeH="0" baseline="0" dirty="0" smtClean="0">
                          <a:ln>
                            <a:noFill/>
                          </a:ln>
                          <a:solidFill>
                            <a:schemeClr val="tx1"/>
                          </a:solidFill>
                          <a:effectLst/>
                          <a:latin typeface="Georgia" pitchFamily="18" charset="0"/>
                        </a:rPr>
                        <a:t> any problems.</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r>
              <a:tr h="788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eorgia" pitchFamily="18" charset="0"/>
                        </a:rPr>
                        <a:t>What kinds of problems do you foresee by rounding the inches to the nearest 1/4</a:t>
                      </a:r>
                      <a:r>
                        <a:rPr kumimoji="0" lang="en-US" sz="2000" b="0" i="0" u="none" strike="noStrike" cap="none" normalizeH="0" baseline="30000" dirty="0" smtClean="0">
                          <a:ln>
                            <a:noFill/>
                          </a:ln>
                          <a:solidFill>
                            <a:schemeClr val="tx1"/>
                          </a:solidFill>
                          <a:effectLst/>
                          <a:latin typeface="Georgia" pitchFamily="18" charset="0"/>
                        </a:rPr>
                        <a:t>th</a:t>
                      </a:r>
                      <a:r>
                        <a:rPr kumimoji="0" lang="en-US" sz="2000" b="0" i="0" u="none" strike="noStrike" cap="none" normalizeH="0" baseline="0" dirty="0" smtClean="0">
                          <a:ln>
                            <a:noFill/>
                          </a:ln>
                          <a:solidFill>
                            <a:schemeClr val="tx1"/>
                          </a:solidFill>
                          <a:effectLst/>
                          <a:latin typeface="Georgia" pitchFamily="18" charset="0"/>
                        </a:rPr>
                        <a:t> inch? Can you think of a more accurate way for people to create a scale model of an object?</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Georgia" pitchFamily="18" charset="0"/>
                        </a:rPr>
                        <a:t>One of the problems with rounding is that with each measurement, the calculations become more and more inaccurate. A better way might be to use 3D technology to render a model.</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Afterthought:</a:t>
            </a:r>
            <a:endParaRPr lang="en-US" dirty="0"/>
          </a:p>
        </p:txBody>
      </p:sp>
      <p:sp>
        <p:nvSpPr>
          <p:cNvPr id="4" name="TextBox 3"/>
          <p:cNvSpPr txBox="1"/>
          <p:nvPr/>
        </p:nvSpPr>
        <p:spPr>
          <a:xfrm>
            <a:off x="381000" y="1585499"/>
            <a:ext cx="75438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Upgrade your lesson to high school level by introducing Law of Sines to help solve this problem.</a:t>
            </a:r>
            <a:endParaRPr lang="en-US" sz="2400" dirty="0">
              <a:latin typeface="Times New Roman" pitchFamily="18" charset="0"/>
              <a:cs typeface="Times New Roman" pitchFamily="18" charset="0"/>
            </a:endParaRPr>
          </a:p>
        </p:txBody>
      </p:sp>
      <p:sp>
        <p:nvSpPr>
          <p:cNvPr id="5" name="TextBox 4"/>
          <p:cNvSpPr txBox="1"/>
          <p:nvPr/>
        </p:nvSpPr>
        <p:spPr>
          <a:xfrm>
            <a:off x="1143000" y="3276600"/>
            <a:ext cx="6897918" cy="2585323"/>
          </a:xfrm>
          <a:prstGeom prst="rect">
            <a:avLst/>
          </a:prstGeom>
          <a:noFill/>
        </p:spPr>
        <p:txBody>
          <a:bodyPr wrap="square" rtlCol="0">
            <a:spAutoFit/>
          </a:bodyPr>
          <a:lstStyle/>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Geometry Standard: </a:t>
            </a:r>
          </a:p>
          <a:p>
            <a:r>
              <a:rPr lang="en-US" sz="2400" dirty="0" smtClean="0">
                <a:latin typeface="Times New Roman" pitchFamily="18" charset="0"/>
                <a:cs typeface="Times New Roman" pitchFamily="18" charset="0"/>
              </a:rPr>
              <a:t>Apply trigonometry to general triangles – Understand and apply the Law of Sines and Law of Cosines to find unknown measurements  in right and non-right triangles (e.g. surveying problems, resultant forces)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03" y="2543032"/>
            <a:ext cx="2647950" cy="847725"/>
          </a:xfrm>
          <a:prstGeom prst="rect">
            <a:avLst/>
          </a:prstGeom>
        </p:spPr>
      </p:pic>
    </p:spTree>
    <p:extLst>
      <p:ext uri="{BB962C8B-B14F-4D97-AF65-F5344CB8AC3E}">
        <p14:creationId xmlns:p14="http://schemas.microsoft.com/office/powerpoint/2010/main" val="742554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Afterthought (con’d)</a:t>
            </a:r>
            <a:endParaRPr lang="en-US" dirty="0"/>
          </a:p>
        </p:txBody>
      </p:sp>
      <p:sp>
        <p:nvSpPr>
          <p:cNvPr id="4" name="TextBox 3"/>
          <p:cNvSpPr txBox="1"/>
          <p:nvPr/>
        </p:nvSpPr>
        <p:spPr>
          <a:xfrm>
            <a:off x="114300" y="1524000"/>
            <a:ext cx="8458199" cy="2585323"/>
          </a:xfrm>
          <a:prstGeom prst="rect">
            <a:avLst/>
          </a:prstGeom>
          <a:noFill/>
        </p:spPr>
        <p:txBody>
          <a:bodyPr wrap="square" rtlCol="0">
            <a:spAutoFit/>
          </a:bodyPr>
          <a:lstStyle/>
          <a:p>
            <a:r>
              <a:rPr lang="en-US" sz="2400" dirty="0" smtClean="0">
                <a:latin typeface="Times New Roman" pitchFamily="18" charset="0"/>
                <a:cs typeface="Times New Roman" pitchFamily="18" charset="0"/>
              </a:rPr>
              <a:t>Directions:</a:t>
            </a:r>
            <a:endParaRPr lang="en-US" sz="2400" dirty="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Have students use their rulers and draw the 3.5 in line from A to B and label it.</a:t>
            </a:r>
          </a:p>
          <a:p>
            <a:pPr marL="285750" indent="-285750">
              <a:buFont typeface="Arial" pitchFamily="34" charset="0"/>
              <a:buChar char="•"/>
            </a:pPr>
            <a:r>
              <a:rPr lang="en-US" sz="2400" dirty="0" smtClean="0">
                <a:latin typeface="Times New Roman" pitchFamily="18" charset="0"/>
                <a:cs typeface="Times New Roman" pitchFamily="18" charset="0"/>
              </a:rPr>
              <a:t>When students realize they can use a triangle, have them find the middle of AB, extend a line vertically, then measure a triangle with the side lengths 4.25in.</a:t>
            </a:r>
          </a:p>
          <a:p>
            <a:pPr marL="285750" indent="-285750">
              <a:buFont typeface="Arial" pitchFamily="34" charset="0"/>
              <a:buChar char="•"/>
            </a:pPr>
            <a:endParaRPr lang="en-US"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505200"/>
            <a:ext cx="3860800" cy="2895600"/>
          </a:xfrm>
          <a:prstGeom prst="rect">
            <a:avLst/>
          </a:prstGeom>
        </p:spPr>
      </p:pic>
    </p:spTree>
    <p:extLst>
      <p:ext uri="{BB962C8B-B14F-4D97-AF65-F5344CB8AC3E}">
        <p14:creationId xmlns:p14="http://schemas.microsoft.com/office/powerpoint/2010/main" val="1135839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Afterthought (con’d</a:t>
            </a:r>
            <a:r>
              <a:rPr lang="en-US" dirty="0"/>
              <a:t>)</a:t>
            </a:r>
          </a:p>
        </p:txBody>
      </p:sp>
      <p:sp>
        <p:nvSpPr>
          <p:cNvPr id="4" name="TextBox 3"/>
          <p:cNvSpPr txBox="1"/>
          <p:nvPr/>
        </p:nvSpPr>
        <p:spPr>
          <a:xfrm>
            <a:off x="114300" y="1524000"/>
            <a:ext cx="8458199"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Directions:</a:t>
            </a:r>
            <a:endParaRPr lang="en-US" sz="2400" dirty="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Students will extend the sides of the triangle. DE will not be given, but students can find it by using the actual model and carefully marking the horizontal line that follows the wing’s tips as seen in the picture below.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359" y="3462992"/>
            <a:ext cx="4343399" cy="325754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5343" y="3510616"/>
            <a:ext cx="4216400" cy="3162300"/>
          </a:xfrm>
          <a:prstGeom prst="rect">
            <a:avLst/>
          </a:prstGeom>
        </p:spPr>
      </p:pic>
    </p:spTree>
    <p:extLst>
      <p:ext uri="{BB962C8B-B14F-4D97-AF65-F5344CB8AC3E}">
        <p14:creationId xmlns:p14="http://schemas.microsoft.com/office/powerpoint/2010/main" val="2282407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Afterthought (con’d</a:t>
            </a:r>
            <a:r>
              <a:rPr lang="en-US" dirty="0"/>
              <a:t>)</a:t>
            </a:r>
          </a:p>
        </p:txBody>
      </p:sp>
      <p:sp>
        <p:nvSpPr>
          <p:cNvPr id="4" name="TextBox 3"/>
          <p:cNvSpPr txBox="1"/>
          <p:nvPr/>
        </p:nvSpPr>
        <p:spPr>
          <a:xfrm>
            <a:off x="-34119" y="2133600"/>
            <a:ext cx="4786953" cy="3416320"/>
          </a:xfrm>
          <a:prstGeom prst="rect">
            <a:avLst/>
          </a:prstGeom>
          <a:noFill/>
        </p:spPr>
        <p:txBody>
          <a:bodyPr wrap="square" rtlCol="0">
            <a:spAutoFit/>
          </a:bodyPr>
          <a:lstStyle/>
          <a:p>
            <a:r>
              <a:rPr lang="en-US" sz="2400" dirty="0" smtClean="0">
                <a:latin typeface="Times New Roman" pitchFamily="18" charset="0"/>
                <a:cs typeface="Times New Roman" pitchFamily="18" charset="0"/>
              </a:rPr>
              <a:t>Directions:</a:t>
            </a:r>
            <a:endParaRPr lang="en-US" sz="2400" dirty="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Students will use the Law of Sines to find angle DCG (note that angle DCG is half of angle C). [Also note to students that we have SSA.] Then they will use properties of a triangle (angles total 180 degrees) to find the missing angle 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44171" y="2148837"/>
            <a:ext cx="5053172" cy="3883115"/>
          </a:xfrm>
          <a:prstGeom prst="rect">
            <a:avLst/>
          </a:prstGeom>
        </p:spPr>
      </p:pic>
    </p:spTree>
    <p:extLst>
      <p:ext uri="{BB962C8B-B14F-4D97-AF65-F5344CB8AC3E}">
        <p14:creationId xmlns:p14="http://schemas.microsoft.com/office/powerpoint/2010/main" val="173010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1905000" cy="1143000"/>
          </a:xfrm>
        </p:spPr>
        <p:txBody>
          <a:bodyPr/>
          <a:lstStyle/>
          <a:p>
            <a:r>
              <a:rPr lang="en-US" dirty="0" smtClean="0"/>
              <a:t>Lesson</a:t>
            </a:r>
            <a:endParaRPr lang="en-US" dirty="0"/>
          </a:p>
        </p:txBody>
      </p:sp>
      <p:sp>
        <p:nvSpPr>
          <p:cNvPr id="7" name="Text Placeholder 6"/>
          <p:cNvSpPr>
            <a:spLocks noGrp="1"/>
          </p:cNvSpPr>
          <p:nvPr>
            <p:ph type="body" idx="1"/>
          </p:nvPr>
        </p:nvSpPr>
        <p:spPr>
          <a:xfrm>
            <a:off x="0" y="1905000"/>
            <a:ext cx="1981200" cy="639762"/>
          </a:xfrm>
        </p:spPr>
        <p:txBody>
          <a:bodyPr>
            <a:normAutofit/>
          </a:bodyPr>
          <a:lstStyle/>
          <a:p>
            <a:pPr algn="ctr"/>
            <a:r>
              <a:rPr lang="en-US" sz="2200" dirty="0" smtClean="0"/>
              <a:t>Goals</a:t>
            </a:r>
            <a:endParaRPr lang="en-US" sz="2200" dirty="0"/>
          </a:p>
        </p:txBody>
      </p:sp>
      <p:sp>
        <p:nvSpPr>
          <p:cNvPr id="8" name="Content Placeholder 7"/>
          <p:cNvSpPr>
            <a:spLocks noGrp="1"/>
          </p:cNvSpPr>
          <p:nvPr>
            <p:ph sz="half" idx="2"/>
          </p:nvPr>
        </p:nvSpPr>
        <p:spPr>
          <a:xfrm>
            <a:off x="2057400" y="1600200"/>
            <a:ext cx="6705600" cy="1828800"/>
          </a:xfrm>
        </p:spPr>
        <p:txBody>
          <a:bodyPr>
            <a:normAutofit fontScale="85000" lnSpcReduction="10000"/>
          </a:bodyPr>
          <a:lstStyle/>
          <a:p>
            <a:r>
              <a:rPr lang="en-US" dirty="0" smtClean="0">
                <a:latin typeface="Times New Roman" pitchFamily="18" charset="0"/>
                <a:cs typeface="Times New Roman" pitchFamily="18" charset="0"/>
              </a:rPr>
              <a:t>The students will understand the use of scaling in order to approximate the measurements of a similar object.</a:t>
            </a:r>
          </a:p>
          <a:p>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The students will know how to find the missing side of a similar triangle (given the measurements of a model).</a:t>
            </a:r>
          </a:p>
        </p:txBody>
      </p:sp>
      <p:sp>
        <p:nvSpPr>
          <p:cNvPr id="9" name="Text Placeholder 8"/>
          <p:cNvSpPr>
            <a:spLocks noGrp="1"/>
          </p:cNvSpPr>
          <p:nvPr>
            <p:ph type="body" sz="quarter" idx="3"/>
          </p:nvPr>
        </p:nvSpPr>
        <p:spPr>
          <a:xfrm>
            <a:off x="4800600" y="381000"/>
            <a:ext cx="4041775" cy="639762"/>
          </a:xfrm>
        </p:spPr>
        <p:txBody>
          <a:bodyPr/>
          <a:lstStyle/>
          <a:p>
            <a:pPr algn="ctr"/>
            <a:r>
              <a:rPr lang="en-US" dirty="0" smtClean="0"/>
              <a:t>Objective</a:t>
            </a:r>
            <a:endParaRPr lang="en-US" dirty="0"/>
          </a:p>
        </p:txBody>
      </p:sp>
      <p:sp>
        <p:nvSpPr>
          <p:cNvPr id="10" name="Content Placeholder 9"/>
          <p:cNvSpPr>
            <a:spLocks noGrp="1"/>
          </p:cNvSpPr>
          <p:nvPr>
            <p:ph sz="quarter" idx="4"/>
          </p:nvPr>
        </p:nvSpPr>
        <p:spPr>
          <a:xfrm>
            <a:off x="2133600" y="4267200"/>
            <a:ext cx="6477000" cy="2351088"/>
          </a:xfrm>
        </p:spPr>
        <p:txBody>
          <a:bodyPr>
            <a:normAutofit/>
          </a:bodyPr>
          <a:lstStyle/>
          <a:p>
            <a:r>
              <a:rPr lang="en-US" sz="2000" dirty="0" smtClean="0">
                <a:latin typeface="Times New Roman" pitchFamily="18" charset="0"/>
                <a:cs typeface="Times New Roman" pitchFamily="18" charset="0"/>
              </a:rPr>
              <a:t>Given a model of an object and a worksheet, the student will calculate and record the approximate measurement(s) of a life-size similar object answering all given questions.</a:t>
            </a:r>
          </a:p>
          <a:p>
            <a:pPr>
              <a:buNone/>
            </a:pP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Given a diagram, the student will calculate the length of an object using scaling and similar triangles within 4 units of accuracy.</a:t>
            </a:r>
            <a:endParaRPr lang="en-US" sz="2000" dirty="0">
              <a:latin typeface="Times New Roman" pitchFamily="18" charset="0"/>
              <a:cs typeface="Times New Roman" pitchFamily="18" charset="0"/>
            </a:endParaRPr>
          </a:p>
        </p:txBody>
      </p:sp>
      <p:sp>
        <p:nvSpPr>
          <p:cNvPr id="13" name="Text Placeholder 6"/>
          <p:cNvSpPr txBox="1">
            <a:spLocks/>
          </p:cNvSpPr>
          <p:nvPr/>
        </p:nvSpPr>
        <p:spPr>
          <a:xfrm>
            <a:off x="152400" y="4953000"/>
            <a:ext cx="1981200" cy="639762"/>
          </a:xfrm>
          <a:prstGeom prst="rect">
            <a:avLst/>
          </a:prstGeom>
        </p:spPr>
        <p:txBody>
          <a:bodyPr vert="horz" lIns="146304" tIns="91440" rtlCol="0" anchor="ctr">
            <a:normAutofit/>
          </a:bodyPr>
          <a:lstStyle/>
          <a:p>
            <a:pPr marL="0" marR="0" lvl="0" indent="0" algn="ctr"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en-US" sz="2200" b="1" i="0" u="none" strike="noStrike" kern="1200" cap="all" spc="0" normalizeH="0" baseline="0" noProof="0" dirty="0" smtClean="0">
                <a:ln>
                  <a:noFill/>
                </a:ln>
                <a:solidFill>
                  <a:schemeClr val="tx1"/>
                </a:solidFill>
                <a:effectLst/>
                <a:uLnTx/>
                <a:uFillTx/>
                <a:latin typeface="+mn-lt"/>
                <a:ea typeface="+mn-ea"/>
                <a:cs typeface="+mn-cs"/>
              </a:rPr>
              <a:t>Objectives</a:t>
            </a:r>
            <a:endParaRPr kumimoji="0" lang="en-US" sz="2200" b="1" i="0" u="none" strike="noStrike" kern="1200" cap="all" spc="0" normalizeH="0" baseline="0" noProof="0" dirty="0">
              <a:ln>
                <a:noFill/>
              </a:ln>
              <a:solidFill>
                <a:schemeClr val="tx1"/>
              </a:solidFill>
              <a:effectLst/>
              <a:uLnTx/>
              <a:uFillTx/>
              <a:latin typeface="+mn-lt"/>
              <a:ea typeface="+mn-ea"/>
              <a:cs typeface="+mn-cs"/>
            </a:endParaRPr>
          </a:p>
        </p:txBody>
      </p:sp>
      <p:pic>
        <p:nvPicPr>
          <p:cNvPr id="14" name="Picture 13" descr="Nascar 88 web picture.jpg"/>
          <p:cNvPicPr/>
          <p:nvPr/>
        </p:nvPicPr>
        <p:blipFill>
          <a:blip r:embed="rId2" cstate="print"/>
          <a:stretch>
            <a:fillRect/>
          </a:stretch>
        </p:blipFill>
        <p:spPr>
          <a:xfrm>
            <a:off x="2763013" y="3162472"/>
            <a:ext cx="4420550" cy="876300"/>
          </a:xfrm>
          <a:prstGeom prst="rect">
            <a:avLst/>
          </a:prstGeom>
        </p:spPr>
      </p:pic>
      <p:sp>
        <p:nvSpPr>
          <p:cNvPr id="15" name="Title 1"/>
          <p:cNvSpPr txBox="1">
            <a:spLocks/>
          </p:cNvSpPr>
          <p:nvPr/>
        </p:nvSpPr>
        <p:spPr>
          <a:xfrm>
            <a:off x="2057400" y="152400"/>
            <a:ext cx="2590800" cy="11430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accent1">
                    <a:satMod val="150000"/>
                  </a:schemeClr>
                </a:solidFill>
                <a:effectLst/>
                <a:uLnTx/>
                <a:uFillTx/>
                <a:latin typeface="+mj-lt"/>
                <a:ea typeface="+mj-ea"/>
                <a:cs typeface="+mj-cs"/>
              </a:rPr>
              <a:t>Overview</a:t>
            </a:r>
            <a:endParaRPr kumimoji="0" lang="en-US" sz="45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extLst>
      <p:ext uri="{BB962C8B-B14F-4D97-AF65-F5344CB8AC3E}">
        <p14:creationId xmlns:p14="http://schemas.microsoft.com/office/powerpoint/2010/main" val="624022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1+#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mph" presetSubtype="0" fill="hold" grpId="0" nodeType="clickEffect">
                                  <p:stCondLst>
                                    <p:cond delay="0"/>
                                  </p:stCondLst>
                                  <p:iterate type="lt">
                                    <p:tmPct val="4000"/>
                                  </p:iterate>
                                  <p:childTnLst>
                                    <p:set>
                                      <p:cBhvr override="childStyle">
                                        <p:cTn id="17" dur="2000" fill="hold"/>
                                        <p:tgtEl>
                                          <p:spTgt spid="7">
                                            <p:txEl>
                                              <p:pRg st="0" end="0"/>
                                            </p:txEl>
                                          </p:spTgt>
                                        </p:tgtEl>
                                        <p:attrNameLst>
                                          <p:attrName>style.textDecorationUnderline</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8" presetClass="emph" presetSubtype="0" fill="hold" grpId="0" nodeType="clickEffect">
                                  <p:stCondLst>
                                    <p:cond delay="0"/>
                                  </p:stCondLst>
                                  <p:iterate type="lt">
                                    <p:tmPct val="4000"/>
                                  </p:iterate>
                                  <p:childTnLst>
                                    <p:set>
                                      <p:cBhvr override="childStyle">
                                        <p:cTn id="21" dur="2000" fill="hold"/>
                                        <p:tgtEl>
                                          <p:spTgt spid="1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Afterthought (con’d)</a:t>
            </a:r>
            <a:endParaRPr lang="en-US" dirty="0"/>
          </a:p>
        </p:txBody>
      </p:sp>
      <p:sp>
        <p:nvSpPr>
          <p:cNvPr id="4" name="TextBox 3"/>
          <p:cNvSpPr txBox="1"/>
          <p:nvPr/>
        </p:nvSpPr>
        <p:spPr>
          <a:xfrm>
            <a:off x="75062" y="1719653"/>
            <a:ext cx="3429001" cy="4154984"/>
          </a:xfrm>
          <a:prstGeom prst="rect">
            <a:avLst/>
          </a:prstGeom>
          <a:noFill/>
        </p:spPr>
        <p:txBody>
          <a:bodyPr wrap="square" rtlCol="0">
            <a:spAutoFit/>
          </a:bodyPr>
          <a:lstStyle/>
          <a:p>
            <a:r>
              <a:rPr lang="en-US" sz="2400" dirty="0" smtClean="0">
                <a:latin typeface="Times New Roman" pitchFamily="18" charset="0"/>
                <a:cs typeface="Times New Roman" pitchFamily="18" charset="0"/>
              </a:rPr>
              <a:t>Directions:</a:t>
            </a:r>
            <a:endParaRPr lang="en-US" sz="2400" dirty="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Finally, students will use the Law of Sines once more to find the length of the model plane. </a:t>
            </a:r>
          </a:p>
          <a:p>
            <a:pPr marL="285750" indent="-285750">
              <a:buFont typeface="Arial" pitchFamily="34" charset="0"/>
              <a:buChar char="•"/>
            </a:pP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They will set up a proportion to solve for the length of the real plane.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4340" y="1684396"/>
            <a:ext cx="5401118" cy="4596191"/>
          </a:xfrm>
          <a:prstGeom prst="rect">
            <a:avLst/>
          </a:prstGeom>
        </p:spPr>
      </p:pic>
    </p:spTree>
    <p:extLst>
      <p:ext uri="{BB962C8B-B14F-4D97-AF65-F5344CB8AC3E}">
        <p14:creationId xmlns:p14="http://schemas.microsoft.com/office/powerpoint/2010/main" val="42530024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14400"/>
          </a:xfrm>
        </p:spPr>
        <p:txBody>
          <a:bodyPr/>
          <a:lstStyle/>
          <a:p>
            <a:r>
              <a:rPr lang="en-US" dirty="0" smtClean="0"/>
              <a:t>References</a:t>
            </a:r>
            <a:endParaRPr lang="en-US" dirty="0"/>
          </a:p>
        </p:txBody>
      </p:sp>
      <p:sp>
        <p:nvSpPr>
          <p:cNvPr id="3" name="Content Placeholder 2"/>
          <p:cNvSpPr>
            <a:spLocks noGrp="1"/>
          </p:cNvSpPr>
          <p:nvPr>
            <p:ph idx="1"/>
          </p:nvPr>
        </p:nvSpPr>
        <p:spPr>
          <a:xfrm>
            <a:off x="152400" y="2286000"/>
            <a:ext cx="8763000" cy="4449763"/>
          </a:xfrm>
        </p:spPr>
        <p:txBody>
          <a:bodyPr>
            <a:normAutofit fontScale="92500"/>
          </a:bodyPr>
          <a:lstStyle/>
          <a:p>
            <a:pPr>
              <a:buNone/>
            </a:pPr>
            <a:endParaRPr lang="en-US" sz="2000" dirty="0" smtClean="0"/>
          </a:p>
          <a:p>
            <a:r>
              <a:rPr lang="en-US" sz="2000" dirty="0" smtClean="0"/>
              <a:t>Slide 1 – Picture of F/A-Hornet</a:t>
            </a:r>
          </a:p>
          <a:p>
            <a:pPr>
              <a:buNone/>
            </a:pPr>
            <a:r>
              <a:rPr lang="en-US" sz="1600" dirty="0" smtClean="0"/>
              <a:t>http://en.wikipedia.org/wiki/McDonnell_Douglas_F/A-18_Hornet#Specifications_.28F.2FA-18C.2FD.29</a:t>
            </a:r>
          </a:p>
          <a:p>
            <a:endParaRPr lang="en-US" sz="2000" dirty="0" smtClean="0"/>
          </a:p>
          <a:p>
            <a:r>
              <a:rPr lang="en-US" sz="2000" dirty="0" smtClean="0"/>
              <a:t>Slide 2 – Picture of NASCAR Dale Jarrett #88 UPS 2001</a:t>
            </a:r>
          </a:p>
          <a:p>
            <a:pPr>
              <a:buNone/>
            </a:pPr>
            <a:r>
              <a:rPr lang="en-US" sz="1600" dirty="0" smtClean="0"/>
              <a:t>http://nowandthencollectibles.com/catalog/images/Winners%20Circle%201-24%20scale%20029.jpg</a:t>
            </a:r>
          </a:p>
          <a:p>
            <a:pPr>
              <a:buNone/>
            </a:pPr>
            <a:endParaRPr lang="en-US" sz="1800" dirty="0" smtClean="0"/>
          </a:p>
          <a:p>
            <a:r>
              <a:rPr lang="en-US" sz="1800" dirty="0" smtClean="0"/>
              <a:t>Slide 4 – Anticipatory Set</a:t>
            </a:r>
          </a:p>
          <a:p>
            <a:pPr>
              <a:buNone/>
            </a:pPr>
            <a:r>
              <a:rPr lang="en-US" sz="1800" dirty="0" smtClean="0"/>
              <a:t>ZR1 </a:t>
            </a:r>
            <a:r>
              <a:rPr lang="en-US" sz="1800" dirty="0" err="1" smtClean="0"/>
              <a:t>Vette</a:t>
            </a:r>
            <a:r>
              <a:rPr lang="en-US" sz="1800" dirty="0" smtClean="0"/>
              <a:t> </a:t>
            </a:r>
            <a:r>
              <a:rPr lang="en-US" sz="1800" dirty="0" err="1" smtClean="0"/>
              <a:t>vs</a:t>
            </a:r>
            <a:r>
              <a:rPr lang="en-US" sz="1800" dirty="0" smtClean="0"/>
              <a:t> Jet! - Chevrolet Corvette ZR1 Races A U.S. Navy Fighter Jet </a:t>
            </a:r>
          </a:p>
          <a:p>
            <a:pPr>
              <a:buNone/>
            </a:pPr>
            <a:r>
              <a:rPr lang="en-US" sz="1600" dirty="0" smtClean="0">
                <a:hlinkClick r:id="rId2"/>
              </a:rPr>
              <a:t>http://www.youtube.com/watch?v=6muw6pqzk_c</a:t>
            </a:r>
            <a:endParaRPr lang="en-US" sz="1600" dirty="0" smtClean="0"/>
          </a:p>
          <a:p>
            <a:pPr>
              <a:buNone/>
            </a:pPr>
            <a:endParaRPr lang="en-US" sz="1600" dirty="0" smtClean="0"/>
          </a:p>
          <a:p>
            <a:r>
              <a:rPr lang="en-US" sz="1600" dirty="0" smtClean="0"/>
              <a:t>Bloom’s Taxonomy Criteria</a:t>
            </a:r>
          </a:p>
          <a:p>
            <a:pPr>
              <a:buNone/>
            </a:pPr>
            <a:r>
              <a:rPr lang="en-US" sz="1600" dirty="0" smtClean="0"/>
              <a:t>http://www.google.com/imgres?imgurl=http://ww2.odu.edu/educ/roverbau/Bloom/fx_Bloom_New.jpg&amp;imgrefurl=http://www.odu.edu/educ/roverbau/Bloom/blooms_taxonomy.htm&amp;h=243&amp;w=281&amp;sz=9&amp;tbnid=waefmcADfSviFM:&amp;tbnh=90&amp;tbnw=104&amp;prev=/search%3Fq%3Dbloom%27s%2Btaxonomy%26tbm%3Disch%26tbo%3Du&amp;zoom=1&amp;q=bloom%27s+taxonomy&amp;usg=__tSHVRq4-P3WR315CwBeInwNN2Cw=&amp;hl=en&amp;sa=X&amp;ei=xj1_UZ6kKpes4AOG_YDICw&amp;ved=0CDQQ9QEwBA</a:t>
            </a:r>
          </a:p>
          <a:p>
            <a:pPr>
              <a:buNone/>
            </a:pPr>
            <a:endParaRPr lang="en-US" sz="1600" dirty="0" smtClean="0"/>
          </a:p>
          <a:p>
            <a:pPr>
              <a:buNone/>
            </a:pPr>
            <a:endParaRPr lang="en-US" sz="1800" dirty="0" smtClean="0"/>
          </a:p>
          <a:p>
            <a:pPr>
              <a:buNone/>
            </a:pPr>
            <a:endParaRPr lang="en-US" sz="2000" dirty="0" smtClean="0"/>
          </a:p>
          <a:p>
            <a:pPr>
              <a:buNone/>
            </a:pPr>
            <a:endParaRPr lang="en-US" sz="2000" dirty="0" smtClean="0"/>
          </a:p>
        </p:txBody>
      </p:sp>
      <p:pic>
        <p:nvPicPr>
          <p:cNvPr id="4" name="Picture 3" descr="Blue Angels Navy Picture.jpg"/>
          <p:cNvPicPr>
            <a:picLocks noChangeAspect="1"/>
          </p:cNvPicPr>
          <p:nvPr/>
        </p:nvPicPr>
        <p:blipFill>
          <a:blip r:embed="rId3" cstate="print"/>
          <a:stretch>
            <a:fillRect/>
          </a:stretch>
        </p:blipFill>
        <p:spPr>
          <a:xfrm>
            <a:off x="4343400" y="222913"/>
            <a:ext cx="4539029" cy="22859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NCTM and Common Core Standards Addressed</a:t>
            </a:r>
            <a:endParaRPr lang="en-US" dirty="0"/>
          </a:p>
        </p:txBody>
      </p:sp>
      <p:pic>
        <p:nvPicPr>
          <p:cNvPr id="8" name="Content Placeholder 7" descr="Picture of Math Slide 3.jpg"/>
          <p:cNvPicPr>
            <a:picLocks noGrp="1" noChangeAspect="1"/>
          </p:cNvPicPr>
          <p:nvPr>
            <p:ph idx="1"/>
          </p:nvPr>
        </p:nvPicPr>
        <p:blipFill>
          <a:blip r:embed="rId2" cstate="print"/>
          <a:stretch>
            <a:fillRect/>
          </a:stretch>
        </p:blipFill>
        <p:spPr>
          <a:xfrm>
            <a:off x="0" y="1524000"/>
            <a:ext cx="1752600" cy="5334000"/>
          </a:xfrm>
        </p:spPr>
      </p:pic>
      <p:sp>
        <p:nvSpPr>
          <p:cNvPr id="4097" name="Rectangle 1"/>
          <p:cNvSpPr>
            <a:spLocks noChangeArrowheads="1"/>
          </p:cNvSpPr>
          <p:nvPr/>
        </p:nvSpPr>
        <p:spPr bwMode="auto">
          <a:xfrm>
            <a:off x="1828800" y="1752600"/>
            <a:ext cx="7010400" cy="193899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NCTM Geometry Standards</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grades 6–8 all students should:</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draw geometric objects with specified properties, such as side lengths or angle measures;</a:t>
            </a:r>
            <a:endPar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recognize and apply geometric ideas and relationships in areas outside the mathematics classroom, such as art, science, and everyday life.</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1752600" y="4114800"/>
            <a:ext cx="73914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Common Core Math Standards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CCSS.Math.Content.7.G.A.2</a:t>
            </a:r>
          </a:p>
          <a:p>
            <a:pPr marL="0" marR="0" lvl="0" indent="0" defTabSz="914400" rtl="0" eaLnBrk="0" fontAlgn="base" latinLnBrk="0" hangingPunct="0">
              <a:lnSpc>
                <a:spcPct val="100000"/>
              </a:lnSpc>
              <a:spcBef>
                <a:spcPct val="0"/>
              </a:spcBef>
              <a:spcAft>
                <a:spcPct val="0"/>
              </a:spcAft>
              <a:buClrTx/>
              <a:buSzTx/>
              <a:buFontTx/>
              <a:buNone/>
              <a:tabLst/>
            </a:pPr>
            <a:r>
              <a:rPr lang="en-US" dirty="0" smtClean="0">
                <a:latin typeface="Times New Roman" pitchFamily="18" charset="0"/>
                <a:ea typeface="Calibri" pitchFamily="34" charset="0"/>
                <a:cs typeface="Times New Roman" pitchFamily="18" charset="0"/>
              </a:rPr>
              <a:t>The student will:</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Draw (freehand, with ruler and protractor, and with technology) geometric shapes with given conditions. </a:t>
            </a:r>
          </a:p>
          <a:p>
            <a:pPr marL="0" marR="0" lvl="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Focus on constructing triangles from three measures of angles or sides, noticing when the conditions determine a unique triangle, more than one triangle, or no triangle.</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97697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6" y="77186"/>
            <a:ext cx="5457914" cy="1153682"/>
          </a:xfrm>
        </p:spPr>
        <p:txBody>
          <a:bodyPr>
            <a:normAutofit/>
          </a:bodyPr>
          <a:lstStyle/>
          <a:p>
            <a:r>
              <a:rPr lang="en-US" dirty="0" smtClean="0"/>
              <a:t>Introduction</a:t>
            </a:r>
            <a:endParaRPr lang="en-US" dirty="0"/>
          </a:p>
        </p:txBody>
      </p:sp>
      <p:sp>
        <p:nvSpPr>
          <p:cNvPr id="4" name="TextBox 3"/>
          <p:cNvSpPr txBox="1"/>
          <p:nvPr/>
        </p:nvSpPr>
        <p:spPr>
          <a:xfrm>
            <a:off x="5943600" y="381000"/>
            <a:ext cx="1440010" cy="369332"/>
          </a:xfrm>
          <a:prstGeom prst="rect">
            <a:avLst/>
          </a:prstGeom>
          <a:noFill/>
        </p:spPr>
        <p:txBody>
          <a:bodyPr wrap="none" rtlCol="0">
            <a:spAutoFit/>
          </a:bodyPr>
          <a:lstStyle/>
          <a:p>
            <a:r>
              <a:rPr lang="en-US" dirty="0" smtClean="0"/>
              <a:t>Insert Picture</a:t>
            </a:r>
            <a:endParaRPr lang="en-US" dirty="0"/>
          </a:p>
        </p:txBody>
      </p:sp>
      <p:sp>
        <p:nvSpPr>
          <p:cNvPr id="9" name="Content Placeholder 8"/>
          <p:cNvSpPr>
            <a:spLocks noGrp="1"/>
          </p:cNvSpPr>
          <p:nvPr>
            <p:ph idx="1"/>
          </p:nvPr>
        </p:nvSpPr>
        <p:spPr>
          <a:xfrm>
            <a:off x="4267200" y="2133600"/>
            <a:ext cx="4648200" cy="2971800"/>
          </a:xfrm>
        </p:spPr>
        <p:txBody>
          <a:bodyPr>
            <a:normAutofit fontScale="92500" lnSpcReduction="10000"/>
          </a:bodyPr>
          <a:lstStyle/>
          <a:p>
            <a:pPr algn="r">
              <a:buNone/>
            </a:pPr>
            <a:r>
              <a:rPr lang="en-US" sz="2400" dirty="0" smtClean="0">
                <a:latin typeface="Times New Roman" pitchFamily="18" charset="0"/>
                <a:cs typeface="Times New Roman" pitchFamily="18" charset="0"/>
              </a:rPr>
              <a:t>Here is a scale model of a real airplane, the F/A-18 Hornet, used by the U.S. Navy’s iconic Blue Angels. The wingspan of the real aircraft is 40 feet. By measuring the dimensions of the </a:t>
            </a:r>
            <a:r>
              <a:rPr lang="en-US" sz="2400" u="sng" dirty="0" smtClean="0">
                <a:latin typeface="Times New Roman" pitchFamily="18" charset="0"/>
                <a:cs typeface="Times New Roman" pitchFamily="18" charset="0"/>
              </a:rPr>
              <a:t>model</a:t>
            </a:r>
            <a:r>
              <a:rPr lang="en-US" sz="2400" dirty="0" smtClean="0">
                <a:latin typeface="Times New Roman" pitchFamily="18" charset="0"/>
                <a:cs typeface="Times New Roman" pitchFamily="18" charset="0"/>
              </a:rPr>
              <a:t>, determine the length of the </a:t>
            </a:r>
            <a:r>
              <a:rPr lang="en-US" sz="2400" u="sng" dirty="0" smtClean="0">
                <a:latin typeface="Times New Roman" pitchFamily="18" charset="0"/>
                <a:cs typeface="Times New Roman" pitchFamily="18" charset="0"/>
              </a:rPr>
              <a:t>actual</a:t>
            </a:r>
            <a:r>
              <a:rPr lang="en-US" sz="2400" dirty="0" smtClean="0">
                <a:latin typeface="Times New Roman" pitchFamily="18" charset="0"/>
                <a:cs typeface="Times New Roman" pitchFamily="18" charset="0"/>
              </a:rPr>
              <a:t> aircraft</a:t>
            </a:r>
            <a:r>
              <a:rPr lang="en-US" sz="2400" dirty="0" smtClean="0"/>
              <a:t>. </a:t>
            </a:r>
            <a:br>
              <a:rPr lang="en-US" sz="2400" dirty="0" smtClean="0"/>
            </a:br>
            <a:r>
              <a:rPr lang="en-US" sz="2400" dirty="0" smtClean="0">
                <a:latin typeface="Times New Roman" pitchFamily="18" charset="0"/>
                <a:cs typeface="Times New Roman" pitchFamily="18" charset="0"/>
              </a:rPr>
              <a:t>Restriction: You may </a:t>
            </a:r>
            <a:r>
              <a:rPr lang="en-US" sz="2400" u="sng" dirty="0" smtClean="0">
                <a:latin typeface="Times New Roman" pitchFamily="18" charset="0"/>
                <a:cs typeface="Times New Roman" pitchFamily="18" charset="0"/>
              </a:rPr>
              <a:t>not</a:t>
            </a:r>
            <a:r>
              <a:rPr lang="en-US" sz="2400" dirty="0" smtClean="0">
                <a:latin typeface="Times New Roman" pitchFamily="18" charset="0"/>
                <a:cs typeface="Times New Roman" pitchFamily="18" charset="0"/>
              </a:rPr>
              <a:t> measure the length of the model with a ruler.</a:t>
            </a:r>
          </a:p>
          <a:p>
            <a:endParaRPr lang="en-US" dirty="0"/>
          </a:p>
        </p:txBody>
      </p:sp>
      <p:sp>
        <p:nvSpPr>
          <p:cNvPr id="5" name="TextBox 4"/>
          <p:cNvSpPr txBox="1"/>
          <p:nvPr/>
        </p:nvSpPr>
        <p:spPr>
          <a:xfrm>
            <a:off x="152400" y="1600200"/>
            <a:ext cx="4648200" cy="954107"/>
          </a:xfrm>
          <a:prstGeom prst="rect">
            <a:avLst/>
          </a:prstGeom>
          <a:noFill/>
        </p:spPr>
        <p:txBody>
          <a:bodyPr wrap="square" rtlCol="0">
            <a:spAutoFit/>
          </a:bodyPr>
          <a:lstStyle/>
          <a:p>
            <a:r>
              <a:rPr lang="en-US" sz="2000" b="1" dirty="0" smtClean="0"/>
              <a:t>Lesson “Hook” </a:t>
            </a:r>
            <a:r>
              <a:rPr lang="en-US" sz="2000" dirty="0" smtClean="0"/>
              <a:t>– </a:t>
            </a:r>
            <a:r>
              <a:rPr lang="en-US" sz="2000" dirty="0" smtClean="0">
                <a:hlinkClick r:id="rId2"/>
              </a:rPr>
              <a:t>The Flight of the F/A-18</a:t>
            </a:r>
            <a:endParaRPr lang="en-US" sz="2000" dirty="0" smtClean="0"/>
          </a:p>
          <a:p>
            <a:r>
              <a:rPr lang="en-US" dirty="0" smtClean="0"/>
              <a:t>This is a 2-minute video that shows one of the real Blue Angels in flight. </a:t>
            </a:r>
            <a:endParaRPr lang="en-US" dirty="0"/>
          </a:p>
        </p:txBody>
      </p:sp>
      <p:sp>
        <p:nvSpPr>
          <p:cNvPr id="6" name="TextBox 5"/>
          <p:cNvSpPr txBox="1"/>
          <p:nvPr/>
        </p:nvSpPr>
        <p:spPr>
          <a:xfrm>
            <a:off x="5715000" y="1600200"/>
            <a:ext cx="2265364" cy="523220"/>
          </a:xfrm>
          <a:prstGeom prst="rect">
            <a:avLst/>
          </a:prstGeom>
          <a:noFill/>
        </p:spPr>
        <p:txBody>
          <a:bodyPr wrap="none" rtlCol="0">
            <a:spAutoFit/>
          </a:bodyPr>
          <a:lstStyle/>
          <a:p>
            <a:r>
              <a:rPr lang="en-US" sz="2800" b="1" dirty="0" smtClean="0"/>
              <a:t>The Problem</a:t>
            </a:r>
            <a:r>
              <a:rPr lang="en-US" sz="2800" dirty="0" smtClean="0"/>
              <a:t>:</a:t>
            </a:r>
            <a:endParaRPr lang="en-US" sz="2800" dirty="0"/>
          </a:p>
        </p:txBody>
      </p:sp>
      <p:pic>
        <p:nvPicPr>
          <p:cNvPr id="8" name="Picture 7" descr="The Blue Angel Toy1.jpg"/>
          <p:cNvPicPr>
            <a:picLocks noChangeAspect="1"/>
          </p:cNvPicPr>
          <p:nvPr/>
        </p:nvPicPr>
        <p:blipFill>
          <a:blip r:embed="rId3" cstate="print"/>
          <a:stretch>
            <a:fillRect/>
          </a:stretch>
        </p:blipFill>
        <p:spPr>
          <a:xfrm>
            <a:off x="228600" y="2743200"/>
            <a:ext cx="3994233" cy="3429000"/>
          </a:xfrm>
          <a:prstGeom prst="rect">
            <a:avLst/>
          </a:prstGeom>
        </p:spPr>
      </p:pic>
      <p:sp>
        <p:nvSpPr>
          <p:cNvPr id="10" name="Content Placeholder 8"/>
          <p:cNvSpPr txBox="1">
            <a:spLocks/>
          </p:cNvSpPr>
          <p:nvPr/>
        </p:nvSpPr>
        <p:spPr>
          <a:xfrm>
            <a:off x="5562600" y="5105400"/>
            <a:ext cx="3276600" cy="1219200"/>
          </a:xfrm>
          <a:prstGeom prst="rect">
            <a:avLst/>
          </a:prstGeom>
        </p:spPr>
        <p:txBody>
          <a:bodyPr vert="horz" lIns="54864" tIns="91440" rtlCol="0">
            <a:normAutofit/>
          </a:bodyPr>
          <a:lstStyle/>
          <a:p>
            <a:pPr marL="438912" marR="0" lvl="0" indent="-320040" algn="r"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en-US" sz="2200" dirty="0" smtClean="0">
                <a:latin typeface="Times New Roman" pitchFamily="18" charset="0"/>
                <a:cs typeface="Times New Roman" pitchFamily="18" charset="0"/>
              </a:rPr>
              <a:t>What is the scale of the model to the real thing?</a:t>
            </a:r>
            <a:endParaRPr kumimoji="0" lang="en-US"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550082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a:t>
            </a:r>
            <a:endParaRPr lang="en-US" dirty="0"/>
          </a:p>
        </p:txBody>
      </p:sp>
      <p:sp>
        <p:nvSpPr>
          <p:cNvPr id="3" name="Content Placeholder 2"/>
          <p:cNvSpPr>
            <a:spLocks noGrp="1"/>
          </p:cNvSpPr>
          <p:nvPr>
            <p:ph idx="1"/>
          </p:nvPr>
        </p:nvSpPr>
        <p:spPr>
          <a:xfrm>
            <a:off x="0" y="1600200"/>
            <a:ext cx="5791200" cy="587009"/>
          </a:xfrm>
        </p:spPr>
        <p:txBody>
          <a:bodyPr>
            <a:normAutofit lnSpcReduction="10000"/>
          </a:bodyPr>
          <a:lstStyle/>
          <a:p>
            <a:r>
              <a:rPr lang="en-US" dirty="0" smtClean="0"/>
              <a:t>Organizing Students’ Thoughts</a:t>
            </a:r>
            <a:endParaRPr lang="en-US" dirty="0"/>
          </a:p>
        </p:txBody>
      </p:sp>
      <p:sp>
        <p:nvSpPr>
          <p:cNvPr id="4" name="Text Box 47"/>
          <p:cNvSpPr txBox="1">
            <a:spLocks noChangeArrowheads="1"/>
          </p:cNvSpPr>
          <p:nvPr/>
        </p:nvSpPr>
        <p:spPr bwMode="auto">
          <a:xfrm>
            <a:off x="457200" y="2133600"/>
            <a:ext cx="7924800" cy="1015663"/>
          </a:xfrm>
          <a:prstGeom prst="rect">
            <a:avLst/>
          </a:prstGeom>
          <a:noFill/>
          <a:ln w="9525">
            <a:noFill/>
            <a:miter lim="800000"/>
            <a:headEnd/>
            <a:tailEnd/>
          </a:ln>
          <a:effectLst/>
        </p:spPr>
        <p:txBody>
          <a:bodyPr>
            <a:spAutoFit/>
          </a:bodyPr>
          <a:lstStyle/>
          <a:p>
            <a:pPr algn="ctr"/>
            <a:r>
              <a:rPr lang="en-US" sz="2000" dirty="0">
                <a:latin typeface="Times New Roman" pitchFamily="18" charset="0"/>
                <a:cs typeface="Times New Roman" pitchFamily="18" charset="0"/>
              </a:rPr>
              <a:t>On their handouts, students will have a section to fill out that allows them to organize their thoughts and create a prediction about how much bigger the real plane will be than the model plane.</a:t>
            </a:r>
          </a:p>
        </p:txBody>
      </p:sp>
      <p:graphicFrame>
        <p:nvGraphicFramePr>
          <p:cNvPr id="5" name="Group 52"/>
          <p:cNvGraphicFramePr>
            <a:graphicFrameLocks noGrp="1"/>
          </p:cNvGraphicFramePr>
          <p:nvPr/>
        </p:nvGraphicFramePr>
        <p:xfrm>
          <a:off x="533400" y="3352800"/>
          <a:ext cx="7886700" cy="3100705"/>
        </p:xfrm>
        <a:graphic>
          <a:graphicData uri="http://schemas.openxmlformats.org/drawingml/2006/table">
            <a:tbl>
              <a:tblPr/>
              <a:tblGrid>
                <a:gridCol w="3733800"/>
                <a:gridCol w="4152900"/>
              </a:tblGrid>
              <a:tr h="784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eorgia" pitchFamily="18" charset="0"/>
                        </a:rPr>
                        <a:t>What information is given?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smtClean="0">
                          <a:ln>
                            <a:noFill/>
                          </a:ln>
                          <a:solidFill>
                            <a:schemeClr val="tx1"/>
                          </a:solidFill>
                          <a:effectLst/>
                          <a:latin typeface="Georgia" pitchFamily="18" charset="0"/>
                        </a:rPr>
                        <a:t>The wingspan of the actual aircraft (width of the plane)</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r>
              <a:tr h="788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Georgia" pitchFamily="18" charset="0"/>
                        </a:rPr>
                        <a:t>What am I looking for?</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Georgia" pitchFamily="18" charset="0"/>
                        </a:rPr>
                        <a:t>The length of the real aircraft from the nose (front tip) to the rear wings without using a ruler</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r>
              <a:tr h="7889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Georgia" pitchFamily="18" charset="0"/>
                        </a:rPr>
                        <a:t>Prediction of scale: How many times bigger do you predict the actual plane will be compared to the model?</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eorgia" pitchFamily="18" charset="0"/>
                        </a:rPr>
                        <a:t>Students’ answers will vary.</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eorgia" pitchFamily="18" charset="0"/>
                        </a:rPr>
                        <a:t>Example: </a:t>
                      </a:r>
                      <a:r>
                        <a:rPr kumimoji="0" lang="en-US" sz="2000" b="0" i="0" u="sng" strike="noStrike" cap="none" normalizeH="0" baseline="0" dirty="0" smtClean="0">
                          <a:ln>
                            <a:noFill/>
                          </a:ln>
                          <a:solidFill>
                            <a:schemeClr val="tx1"/>
                          </a:solidFill>
                          <a:effectLst/>
                          <a:latin typeface="Georgia" pitchFamily="18" charset="0"/>
                        </a:rPr>
                        <a:t>The actual plane might be 100 times bigger than the model.</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Tree>
    <p:extLst>
      <p:ext uri="{BB962C8B-B14F-4D97-AF65-F5344CB8AC3E}">
        <p14:creationId xmlns:p14="http://schemas.microsoft.com/office/powerpoint/2010/main" val="5755768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3" name="Content Placeholder 2"/>
          <p:cNvSpPr>
            <a:spLocks noGrp="1"/>
          </p:cNvSpPr>
          <p:nvPr>
            <p:ph idx="1"/>
          </p:nvPr>
        </p:nvSpPr>
        <p:spPr>
          <a:xfrm>
            <a:off x="228600" y="1600200"/>
            <a:ext cx="4495800" cy="4625609"/>
          </a:xfrm>
        </p:spPr>
        <p:txBody>
          <a:bodyPr>
            <a:normAutofit fontScale="92500" lnSpcReduction="20000"/>
          </a:bodyPr>
          <a:lstStyle/>
          <a:p>
            <a:pPr>
              <a:buFontTx/>
              <a:buNone/>
            </a:pPr>
            <a:r>
              <a:rPr lang="en-US" b="1" dirty="0" smtClean="0"/>
              <a:t>Phase I: Investigation</a:t>
            </a:r>
          </a:p>
          <a:p>
            <a:pPr>
              <a:buFontTx/>
              <a:buNone/>
            </a:pPr>
            <a:endParaRPr lang="en-US" b="1" dirty="0" smtClean="0"/>
          </a:p>
          <a:p>
            <a:pPr>
              <a:buFontTx/>
              <a:buNone/>
            </a:pPr>
            <a:r>
              <a:rPr lang="en-US" sz="3000" dirty="0" smtClean="0">
                <a:latin typeface="Times New Roman" pitchFamily="18" charset="0"/>
                <a:cs typeface="Times New Roman" pitchFamily="18" charset="0"/>
              </a:rPr>
              <a:t>Students will start by measuring the wingspan of the model plane (width of the model).</a:t>
            </a:r>
          </a:p>
          <a:p>
            <a:pPr>
              <a:buFontTx/>
              <a:buNone/>
            </a:pPr>
            <a:endParaRPr lang="en-US" sz="3000" dirty="0" smtClean="0">
              <a:latin typeface="Times New Roman" pitchFamily="18" charset="0"/>
              <a:cs typeface="Times New Roman" pitchFamily="18" charset="0"/>
            </a:endParaRPr>
          </a:p>
          <a:p>
            <a:pPr>
              <a:buFontTx/>
              <a:buNone/>
            </a:pPr>
            <a:r>
              <a:rPr lang="en-US" sz="3000" dirty="0" smtClean="0">
                <a:latin typeface="Times New Roman" pitchFamily="18" charset="0"/>
                <a:cs typeface="Times New Roman" pitchFamily="18" charset="0"/>
              </a:rPr>
              <a:t> They will mark the points A and B on the diagram provided and write in the length (in inches) in the space provided. </a:t>
            </a:r>
          </a:p>
          <a:p>
            <a:pPr>
              <a:buNone/>
            </a:pPr>
            <a:endParaRPr lang="en-US" dirty="0"/>
          </a:p>
        </p:txBody>
      </p:sp>
      <p:pic>
        <p:nvPicPr>
          <p:cNvPr id="5" name="Picture 4" descr="Phase I - wingspan from A to B cropped.png"/>
          <p:cNvPicPr>
            <a:picLocks noChangeAspect="1"/>
          </p:cNvPicPr>
          <p:nvPr/>
        </p:nvPicPr>
        <p:blipFill>
          <a:blip r:embed="rId2" cstate="print"/>
          <a:stretch>
            <a:fillRect/>
          </a:stretch>
        </p:blipFill>
        <p:spPr>
          <a:xfrm>
            <a:off x="6880687" y="3581400"/>
            <a:ext cx="2263313" cy="2700044"/>
          </a:xfrm>
          <a:prstGeom prst="rect">
            <a:avLst/>
          </a:prstGeom>
        </p:spPr>
      </p:pic>
      <p:sp>
        <p:nvSpPr>
          <p:cNvPr id="6" name="TextBox 5"/>
          <p:cNvSpPr txBox="1"/>
          <p:nvPr/>
        </p:nvSpPr>
        <p:spPr>
          <a:xfrm>
            <a:off x="5169771" y="6324600"/>
            <a:ext cx="3974229" cy="369332"/>
          </a:xfrm>
          <a:prstGeom prst="rect">
            <a:avLst/>
          </a:prstGeom>
          <a:noFill/>
        </p:spPr>
        <p:txBody>
          <a:bodyPr wrap="none" rtlCol="0">
            <a:spAutoFit/>
          </a:bodyPr>
          <a:lstStyle/>
          <a:p>
            <a:r>
              <a:rPr lang="en-US" dirty="0" smtClean="0">
                <a:latin typeface="Times New Roman" pitchFamily="18" charset="0"/>
                <a:cs typeface="Times New Roman" pitchFamily="18" charset="0"/>
              </a:rPr>
              <a:t>The model’s wingspan </a:t>
            </a:r>
            <a:r>
              <a:rPr lang="en-US" b="1" dirty="0" smtClean="0">
                <a:latin typeface="Times New Roman" pitchFamily="18" charset="0"/>
                <a:cs typeface="Times New Roman" pitchFamily="18" charset="0"/>
              </a:rPr>
              <a:t>AB</a:t>
            </a:r>
            <a:r>
              <a:rPr lang="en-US" dirty="0" smtClean="0">
                <a:latin typeface="Times New Roman" pitchFamily="18" charset="0"/>
                <a:cs typeface="Times New Roman" pitchFamily="18" charset="0"/>
              </a:rPr>
              <a:t> is 3 ½ inches.</a:t>
            </a:r>
            <a:endParaRPr lang="en-US" dirty="0">
              <a:latin typeface="Times New Roman" pitchFamily="18" charset="0"/>
              <a:cs typeface="Times New Roman" pitchFamily="18" charset="0"/>
            </a:endParaRPr>
          </a:p>
        </p:txBody>
      </p:sp>
      <p:pic>
        <p:nvPicPr>
          <p:cNvPr id="7" name="Picture 6" descr="Measuring Airplane Wingspan2.jpg"/>
          <p:cNvPicPr>
            <a:picLocks noChangeAspect="1"/>
          </p:cNvPicPr>
          <p:nvPr/>
        </p:nvPicPr>
        <p:blipFill>
          <a:blip r:embed="rId3" cstate="print"/>
          <a:stretch>
            <a:fillRect/>
          </a:stretch>
        </p:blipFill>
        <p:spPr>
          <a:xfrm>
            <a:off x="4800600" y="1721383"/>
            <a:ext cx="2286000" cy="30870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(con’d)</a:t>
            </a:r>
            <a:endParaRPr lang="en-US" dirty="0"/>
          </a:p>
        </p:txBody>
      </p:sp>
      <p:sp>
        <p:nvSpPr>
          <p:cNvPr id="3" name="Content Placeholder 2"/>
          <p:cNvSpPr>
            <a:spLocks noGrp="1"/>
          </p:cNvSpPr>
          <p:nvPr>
            <p:ph idx="1"/>
          </p:nvPr>
        </p:nvSpPr>
        <p:spPr>
          <a:xfrm>
            <a:off x="381000" y="1600201"/>
            <a:ext cx="8229600" cy="1066800"/>
          </a:xfrm>
        </p:spPr>
        <p:txBody>
          <a:bodyPr>
            <a:normAutofit/>
          </a:bodyPr>
          <a:lstStyle/>
          <a:p>
            <a:r>
              <a:rPr lang="en-US" sz="2800" dirty="0" smtClean="0">
                <a:latin typeface="Times New Roman" pitchFamily="18" charset="0"/>
                <a:cs typeface="Times New Roman" pitchFamily="18" charset="0"/>
              </a:rPr>
              <a:t>Students will have focusing questions to answer to help facilitate their understanding of the content.</a:t>
            </a:r>
          </a:p>
          <a:p>
            <a:endParaRPr lang="en-US" dirty="0"/>
          </a:p>
        </p:txBody>
      </p:sp>
      <p:graphicFrame>
        <p:nvGraphicFramePr>
          <p:cNvPr id="4" name="Group 95"/>
          <p:cNvGraphicFramePr>
            <a:graphicFrameLocks/>
          </p:cNvGraphicFramePr>
          <p:nvPr/>
        </p:nvGraphicFramePr>
        <p:xfrm>
          <a:off x="228600" y="2667000"/>
          <a:ext cx="8763000" cy="2926080"/>
        </p:xfrm>
        <a:graphic>
          <a:graphicData uri="http://schemas.openxmlformats.org/drawingml/2006/table">
            <a:tbl>
              <a:tblPr/>
              <a:tblGrid>
                <a:gridCol w="4147592"/>
                <a:gridCol w="4615408"/>
              </a:tblGrid>
              <a:tr h="784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eorgia" pitchFamily="18" charset="0"/>
                        </a:rPr>
                        <a:t>How does having the wingspan of the model airplane help?</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Georgia" pitchFamily="18" charset="0"/>
                        </a:rPr>
                        <a:t>With the width, we can try to find the length of the model. Once we have the length of the model, we can find the length of the real plane using a proportion.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r>
              <a:tr h="788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Georgia" pitchFamily="18" charset="0"/>
                        </a:rPr>
                        <a:t>What else could help us find the length of the model?</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latin typeface="Georgia" pitchFamily="18" charset="0"/>
                        </a:rPr>
                        <a:t>If we form a triangle with the tip of the plane, we can get the length of side AC and BC (which will be the same length due to the symmetry of the plane).</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 (con’d)</a:t>
            </a:r>
            <a:endParaRPr lang="en-US" dirty="0"/>
          </a:p>
        </p:txBody>
      </p:sp>
      <p:sp>
        <p:nvSpPr>
          <p:cNvPr id="4" name="Rectangle 3"/>
          <p:cNvSpPr>
            <a:spLocks noGrp="1" noChangeArrowheads="1"/>
          </p:cNvSpPr>
          <p:nvPr>
            <p:ph idx="1"/>
          </p:nvPr>
        </p:nvSpPr>
        <p:spPr>
          <a:xfrm>
            <a:off x="152400" y="1524000"/>
            <a:ext cx="8686800" cy="968009"/>
          </a:xfrm>
        </p:spPr>
        <p:txBody>
          <a:bodyPr>
            <a:normAutofit/>
          </a:bodyPr>
          <a:lstStyle/>
          <a:p>
            <a:pPr>
              <a:lnSpc>
                <a:spcPct val="90000"/>
              </a:lnSpc>
            </a:pPr>
            <a:r>
              <a:rPr lang="en-US" sz="2400" dirty="0">
                <a:latin typeface="Times New Roman" pitchFamily="18" charset="0"/>
                <a:cs typeface="Times New Roman" pitchFamily="18" charset="0"/>
              </a:rPr>
              <a:t>Students create a triangle by connecting the tip of the plane to the points A and B (and label this new point C).</a:t>
            </a:r>
          </a:p>
        </p:txBody>
      </p:sp>
      <p:pic>
        <p:nvPicPr>
          <p:cNvPr id="6" name="Picture 5" descr="Phase I - Triangle is formed cropped.png"/>
          <p:cNvPicPr>
            <a:picLocks noChangeAspect="1"/>
          </p:cNvPicPr>
          <p:nvPr/>
        </p:nvPicPr>
        <p:blipFill>
          <a:blip r:embed="rId2" cstate="print"/>
          <a:stretch>
            <a:fillRect/>
          </a:stretch>
        </p:blipFill>
        <p:spPr>
          <a:xfrm>
            <a:off x="4191000" y="4251278"/>
            <a:ext cx="2514600" cy="2606722"/>
          </a:xfrm>
          <a:prstGeom prst="rect">
            <a:avLst/>
          </a:prstGeom>
        </p:spPr>
      </p:pic>
      <p:sp>
        <p:nvSpPr>
          <p:cNvPr id="7" name="Rectangle 3"/>
          <p:cNvSpPr txBox="1">
            <a:spLocks noChangeArrowheads="1"/>
          </p:cNvSpPr>
          <p:nvPr/>
        </p:nvSpPr>
        <p:spPr>
          <a:xfrm>
            <a:off x="228600" y="5029200"/>
            <a:ext cx="4038600" cy="990600"/>
          </a:xfrm>
          <a:prstGeom prst="rect">
            <a:avLst/>
          </a:prstGeom>
        </p:spPr>
        <p:txBody>
          <a:bodyPr vert="horz" lIns="54864" tIns="91440" rtlCol="0">
            <a:normAutofit/>
          </a:bodyPr>
          <a:lstStyle/>
          <a:p>
            <a:pPr marL="438912" lvl="0" indent="-320040">
              <a:lnSpc>
                <a:spcPct val="90000"/>
              </a:lnSpc>
              <a:buClr>
                <a:schemeClr val="accent1"/>
              </a:buClr>
              <a:buSzPct val="80000"/>
              <a:buFont typeface="Wingdings 2"/>
              <a:buChar char=""/>
              <a:defRPr/>
            </a:pPr>
            <a:r>
              <a:rPr kumimoji="0" lang="en-US"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length of </a:t>
            </a:r>
            <a:r>
              <a:rPr kumimoji="0" lang="en-US" sz="2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AC</a:t>
            </a:r>
            <a:r>
              <a:rPr kumimoji="0" lang="en-US" sz="22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can now be obtained. </a:t>
            </a:r>
            <a:r>
              <a:rPr lang="en-US" sz="2200" b="1" dirty="0" smtClean="0">
                <a:latin typeface="Times New Roman" pitchFamily="18" charset="0"/>
                <a:cs typeface="Times New Roman" pitchFamily="18" charset="0"/>
              </a:rPr>
              <a:t>AC </a:t>
            </a:r>
            <a:r>
              <a:rPr lang="en-US" sz="2400"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4 ¼ inches</a:t>
            </a:r>
            <a:r>
              <a:rPr lang="en-US" sz="2400" dirty="0" smtClean="0">
                <a:latin typeface="Times New Roman" pitchFamily="18" charset="0"/>
                <a:cs typeface="Times New Roman" pitchFamily="18" charset="0"/>
              </a:rPr>
              <a:t>.</a:t>
            </a:r>
            <a:endParaRPr kumimoji="0" lang="en-US" sz="240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Rectangle 3"/>
          <p:cNvSpPr txBox="1">
            <a:spLocks noChangeArrowheads="1"/>
          </p:cNvSpPr>
          <p:nvPr/>
        </p:nvSpPr>
        <p:spPr>
          <a:xfrm>
            <a:off x="5486400" y="2438400"/>
            <a:ext cx="3429000" cy="2971800"/>
          </a:xfrm>
          <a:prstGeom prst="rect">
            <a:avLst/>
          </a:prstGeom>
        </p:spPr>
        <p:txBody>
          <a:bodyPr vert="horz" lIns="54864" tIns="91440" rtlCol="0">
            <a:normAutofit fontScale="62500" lnSpcReduction="20000"/>
          </a:bodyPr>
          <a:lstStyle/>
          <a:p>
            <a:pPr marL="438912" indent="-320040" algn="ctr">
              <a:lnSpc>
                <a:spcPct val="120000"/>
              </a:lnSpc>
              <a:buClr>
                <a:schemeClr val="accent1"/>
              </a:buClr>
              <a:buSzPct val="80000"/>
              <a:buFont typeface="Wingdings 2"/>
              <a:buChar char=""/>
            </a:pPr>
            <a:r>
              <a:rPr lang="en-US" sz="3100" dirty="0" smtClean="0">
                <a:latin typeface="Times New Roman" pitchFamily="18" charset="0"/>
                <a:cs typeface="Times New Roman" pitchFamily="18" charset="0"/>
              </a:rPr>
              <a:t>Students need to figure out a way to incorporate the whole length of the airplane (rather than just from point C to the wing). What can students do to include the entire length of the model (extend the sides of the triangle to the rear wing tips). </a:t>
            </a:r>
          </a:p>
        </p:txBody>
      </p:sp>
      <p:pic>
        <p:nvPicPr>
          <p:cNvPr id="9" name="Picture 8" descr="Measuring Side AC cropped.jpg"/>
          <p:cNvPicPr>
            <a:picLocks noChangeAspect="1"/>
          </p:cNvPicPr>
          <p:nvPr/>
        </p:nvPicPr>
        <p:blipFill>
          <a:blip r:embed="rId3" cstate="print"/>
          <a:stretch>
            <a:fillRect/>
          </a:stretch>
        </p:blipFill>
        <p:spPr>
          <a:xfrm>
            <a:off x="228600" y="2438400"/>
            <a:ext cx="3043637" cy="24928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5943600" cy="1252728"/>
          </a:xfrm>
        </p:spPr>
        <p:txBody>
          <a:bodyPr/>
          <a:lstStyle/>
          <a:p>
            <a:r>
              <a:rPr lang="en-US" dirty="0" smtClean="0"/>
              <a:t>Exploration</a:t>
            </a:r>
            <a:endParaRPr lang="en-US" dirty="0"/>
          </a:p>
        </p:txBody>
      </p:sp>
      <p:sp>
        <p:nvSpPr>
          <p:cNvPr id="3" name="Content Placeholder 2"/>
          <p:cNvSpPr>
            <a:spLocks noGrp="1"/>
          </p:cNvSpPr>
          <p:nvPr>
            <p:ph idx="1"/>
          </p:nvPr>
        </p:nvSpPr>
        <p:spPr>
          <a:xfrm>
            <a:off x="152400" y="1600200"/>
            <a:ext cx="4800600" cy="4953000"/>
          </a:xfrm>
        </p:spPr>
        <p:txBody>
          <a:bodyPr>
            <a:normAutofit lnSpcReduction="10000"/>
          </a:bodyPr>
          <a:lstStyle/>
          <a:p>
            <a:r>
              <a:rPr lang="en-US" sz="2600" dirty="0" smtClean="0">
                <a:latin typeface="Times New Roman" pitchFamily="18" charset="0"/>
                <a:cs typeface="Times New Roman" pitchFamily="18" charset="0"/>
              </a:rPr>
              <a:t>As students see similar triangles formed (ACB and DCE), I give students the next piece of information - the length of </a:t>
            </a:r>
            <a:r>
              <a:rPr lang="en-US" sz="2600" b="1" dirty="0" smtClean="0">
                <a:latin typeface="Times New Roman" pitchFamily="18" charset="0"/>
                <a:cs typeface="Times New Roman" pitchFamily="18" charset="0"/>
              </a:rPr>
              <a:t>DE</a:t>
            </a:r>
            <a:r>
              <a:rPr lang="en-US" sz="2600" dirty="0" smtClean="0">
                <a:latin typeface="Times New Roman" pitchFamily="18" charset="0"/>
                <a:cs typeface="Times New Roman" pitchFamily="18" charset="0"/>
              </a:rPr>
              <a:t> (students do not have the prerequisite knowledge to find this measurement). </a:t>
            </a:r>
          </a:p>
          <a:p>
            <a:pPr>
              <a:buNone/>
            </a:pP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As students continue to work with the </a:t>
            </a:r>
            <a:r>
              <a:rPr lang="en-US" sz="2600" dirty="0" smtClean="0">
                <a:latin typeface="Times New Roman" pitchFamily="18" charset="0"/>
                <a:cs typeface="Times New Roman" pitchFamily="18" charset="0"/>
              </a:rPr>
              <a:t>information, they realize that they </a:t>
            </a:r>
            <a:r>
              <a:rPr lang="en-US" sz="2600" dirty="0" smtClean="0">
                <a:latin typeface="Times New Roman" pitchFamily="18" charset="0"/>
                <a:cs typeface="Times New Roman" pitchFamily="18" charset="0"/>
              </a:rPr>
              <a:t>can now obtain the length of </a:t>
            </a:r>
            <a:r>
              <a:rPr lang="en-US" sz="2600" b="1" dirty="0" smtClean="0">
                <a:latin typeface="Times New Roman" pitchFamily="18" charset="0"/>
                <a:cs typeface="Times New Roman" pitchFamily="18" charset="0"/>
              </a:rPr>
              <a:t>DC</a:t>
            </a:r>
            <a:r>
              <a:rPr lang="en-US" sz="2600" dirty="0" smtClean="0">
                <a:latin typeface="Times New Roman" pitchFamily="18" charset="0"/>
                <a:cs typeface="Times New Roman" pitchFamily="18" charset="0"/>
              </a:rPr>
              <a:t>. </a:t>
            </a:r>
            <a:endParaRPr lang="en-US" sz="2600" dirty="0">
              <a:latin typeface="Times New Roman" pitchFamily="18" charset="0"/>
              <a:cs typeface="Times New Roman" pitchFamily="18" charset="0"/>
            </a:endParaRPr>
          </a:p>
        </p:txBody>
      </p:sp>
      <p:pic>
        <p:nvPicPr>
          <p:cNvPr id="4" name="Picture 3" descr="Phase II - Extending to form line DE.jpg"/>
          <p:cNvPicPr>
            <a:picLocks noChangeAspect="1"/>
          </p:cNvPicPr>
          <p:nvPr/>
        </p:nvPicPr>
        <p:blipFill>
          <a:blip r:embed="rId2" cstate="print"/>
          <a:stretch>
            <a:fillRect/>
          </a:stretch>
        </p:blipFill>
        <p:spPr>
          <a:xfrm>
            <a:off x="4953000" y="1676400"/>
            <a:ext cx="3962401" cy="4200902"/>
          </a:xfrm>
          <a:prstGeom prst="rect">
            <a:avLst/>
          </a:prstGeom>
        </p:spPr>
      </p:pic>
      <p:sp>
        <p:nvSpPr>
          <p:cNvPr id="5" name="TextBox 4"/>
          <p:cNvSpPr txBox="1"/>
          <p:nvPr/>
        </p:nvSpPr>
        <p:spPr>
          <a:xfrm>
            <a:off x="5486400" y="5943600"/>
            <a:ext cx="3215945" cy="369332"/>
          </a:xfrm>
          <a:prstGeom prst="rect">
            <a:avLst/>
          </a:prstGeom>
          <a:noFill/>
        </p:spPr>
        <p:txBody>
          <a:bodyPr wrap="none" rtlCol="0">
            <a:spAutoFit/>
          </a:bodyPr>
          <a:lstStyle/>
          <a:p>
            <a:r>
              <a:rPr lang="en-US" dirty="0" smtClean="0">
                <a:latin typeface="Times New Roman" pitchFamily="18" charset="0"/>
                <a:cs typeface="Times New Roman" pitchFamily="18" charset="0"/>
              </a:rPr>
              <a:t>The length of </a:t>
            </a:r>
            <a:r>
              <a:rPr lang="en-US" b="1" dirty="0" smtClean="0">
                <a:latin typeface="Times New Roman" pitchFamily="18" charset="0"/>
                <a:cs typeface="Times New Roman" pitchFamily="18" charset="0"/>
              </a:rPr>
              <a:t>DE</a:t>
            </a:r>
            <a:r>
              <a:rPr lang="en-US"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4.75 inches</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1003</TotalTime>
  <Words>1586</Words>
  <Application>Microsoft Office PowerPoint</Application>
  <PresentationFormat>On-screen Show (4:3)</PresentationFormat>
  <Paragraphs>142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Module</vt:lpstr>
      <vt:lpstr>Final Project: Similar Triangles and Models</vt:lpstr>
      <vt:lpstr>Lesson</vt:lpstr>
      <vt:lpstr>NCTM and Common Core Standards Addressed</vt:lpstr>
      <vt:lpstr>Introduction</vt:lpstr>
      <vt:lpstr>Predicting</vt:lpstr>
      <vt:lpstr>Investigation</vt:lpstr>
      <vt:lpstr>Investigation (con’d)</vt:lpstr>
      <vt:lpstr>Investigation (con’d)</vt:lpstr>
      <vt:lpstr>Exploration</vt:lpstr>
      <vt:lpstr>Exploration (con’d)</vt:lpstr>
      <vt:lpstr>Discovery</vt:lpstr>
      <vt:lpstr>Discovery (con’d)</vt:lpstr>
      <vt:lpstr>Discovery (con’d)</vt:lpstr>
      <vt:lpstr>Discovery (con’d)</vt:lpstr>
      <vt:lpstr>Optional Lesson Reflection</vt:lpstr>
      <vt:lpstr>Afterthought:</vt:lpstr>
      <vt:lpstr>Afterthought (con’d)</vt:lpstr>
      <vt:lpstr>Afterthought (con’d)</vt:lpstr>
      <vt:lpstr>Afterthought (con’d)</vt:lpstr>
      <vt:lpstr>Afterthought (con’d)</vt:lpstr>
      <vt:lpstr>References</vt:lpstr>
    </vt:vector>
  </TitlesOfParts>
  <Company>Mount Saint Mary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 Similar Triangles and Models</dc:title>
  <dc:creator>Mount Saint Mary College</dc:creator>
  <cp:lastModifiedBy>Mount Saint Mary College</cp:lastModifiedBy>
  <cp:revision>172</cp:revision>
  <dcterms:created xsi:type="dcterms:W3CDTF">2013-04-25T15:43:48Z</dcterms:created>
  <dcterms:modified xsi:type="dcterms:W3CDTF">2013-05-02T16:08:20Z</dcterms:modified>
</cp:coreProperties>
</file>